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7"/>
  </p:notesMasterIdLst>
  <p:handoutMasterIdLst>
    <p:handoutMasterId r:id="rId28"/>
  </p:handoutMasterIdLst>
  <p:sldIdLst>
    <p:sldId id="301" r:id="rId2"/>
    <p:sldId id="330" r:id="rId3"/>
    <p:sldId id="331" r:id="rId4"/>
    <p:sldId id="332" r:id="rId5"/>
    <p:sldId id="299" r:id="rId6"/>
    <p:sldId id="317" r:id="rId7"/>
    <p:sldId id="319" r:id="rId8"/>
    <p:sldId id="315" r:id="rId9"/>
    <p:sldId id="324" r:id="rId10"/>
    <p:sldId id="325" r:id="rId11"/>
    <p:sldId id="316" r:id="rId12"/>
    <p:sldId id="333" r:id="rId13"/>
    <p:sldId id="326" r:id="rId14"/>
    <p:sldId id="327" r:id="rId15"/>
    <p:sldId id="328" r:id="rId16"/>
    <p:sldId id="329" r:id="rId17"/>
    <p:sldId id="334" r:id="rId18"/>
    <p:sldId id="336" r:id="rId19"/>
    <p:sldId id="337" r:id="rId20"/>
    <p:sldId id="339" r:id="rId21"/>
    <p:sldId id="340" r:id="rId22"/>
    <p:sldId id="341" r:id="rId23"/>
    <p:sldId id="342" r:id="rId24"/>
    <p:sldId id="343" r:id="rId25"/>
    <p:sldId id="28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95" autoAdjust="0"/>
    <p:restoredTop sz="94660"/>
  </p:normalViewPr>
  <p:slideViewPr>
    <p:cSldViewPr>
      <p:cViewPr>
        <p:scale>
          <a:sx n="90" d="100"/>
          <a:sy n="90" d="100"/>
        </p:scale>
        <p:origin x="-1572"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1794" y="12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H:\STUDENT%20GRADUATE%20DATABASE\Updated%20student%20numbers%202014_Sem%201%20ONLY-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2660064486788523E-2"/>
          <c:y val="0.103508147662404"/>
          <c:w val="0.78530409964374404"/>
          <c:h val="0.83616238277903643"/>
        </c:manualLayout>
      </c:layout>
      <c:barChart>
        <c:barDir val="col"/>
        <c:grouping val="clustered"/>
        <c:varyColors val="0"/>
        <c:ser>
          <c:idx val="0"/>
          <c:order val="0"/>
          <c:tx>
            <c:strRef>
              <c:f>'2014 Updated'!$A$3</c:f>
              <c:strCache>
                <c:ptCount val="1"/>
                <c:pt idx="0">
                  <c:v>Unclassified Study</c:v>
                </c:pt>
              </c:strCache>
            </c:strRef>
          </c:tx>
          <c:invertIfNegative val="0"/>
          <c:dLbls>
            <c:showLegendKey val="0"/>
            <c:showVal val="1"/>
            <c:showCatName val="0"/>
            <c:showSerName val="0"/>
            <c:showPercent val="0"/>
            <c:showBubbleSize val="0"/>
            <c:showLeaderLines val="0"/>
          </c:dLbls>
          <c:cat>
            <c:strRef>
              <c:f>'2014 Updated'!$B$2:$F$2</c:f>
              <c:strCache>
                <c:ptCount val="5"/>
                <c:pt idx="0">
                  <c:v>2010</c:v>
                </c:pt>
                <c:pt idx="1">
                  <c:v>2011</c:v>
                </c:pt>
                <c:pt idx="2">
                  <c:v>2012</c:v>
                </c:pt>
                <c:pt idx="3">
                  <c:v>2013</c:v>
                </c:pt>
                <c:pt idx="4">
                  <c:v>2014 (Sem 1)</c:v>
                </c:pt>
              </c:strCache>
            </c:strRef>
          </c:cat>
          <c:val>
            <c:numRef>
              <c:f>'2014 Updated'!$B$3:$F$3</c:f>
              <c:numCache>
                <c:formatCode>General</c:formatCode>
                <c:ptCount val="5"/>
                <c:pt idx="0">
                  <c:v>38</c:v>
                </c:pt>
                <c:pt idx="1">
                  <c:v>45</c:v>
                </c:pt>
                <c:pt idx="2">
                  <c:v>73</c:v>
                </c:pt>
                <c:pt idx="3">
                  <c:v>78</c:v>
                </c:pt>
                <c:pt idx="4">
                  <c:v>34</c:v>
                </c:pt>
              </c:numCache>
            </c:numRef>
          </c:val>
        </c:ser>
        <c:ser>
          <c:idx val="1"/>
          <c:order val="1"/>
          <c:tx>
            <c:strRef>
              <c:f>'2014 Updated'!$A$4</c:f>
              <c:strCache>
                <c:ptCount val="1"/>
                <c:pt idx="0">
                  <c:v>PG Diploma CC</c:v>
                </c:pt>
              </c:strCache>
            </c:strRef>
          </c:tx>
          <c:invertIfNegative val="0"/>
          <c:dLbls>
            <c:showLegendKey val="0"/>
            <c:showVal val="1"/>
            <c:showCatName val="0"/>
            <c:showSerName val="0"/>
            <c:showPercent val="0"/>
            <c:showBubbleSize val="0"/>
            <c:showLeaderLines val="0"/>
          </c:dLbls>
          <c:cat>
            <c:strRef>
              <c:f>'2014 Updated'!$B$2:$F$2</c:f>
              <c:strCache>
                <c:ptCount val="5"/>
                <c:pt idx="0">
                  <c:v>2010</c:v>
                </c:pt>
                <c:pt idx="1">
                  <c:v>2011</c:v>
                </c:pt>
                <c:pt idx="2">
                  <c:v>2012</c:v>
                </c:pt>
                <c:pt idx="3">
                  <c:v>2013</c:v>
                </c:pt>
                <c:pt idx="4">
                  <c:v>2014 (Sem 1)</c:v>
                </c:pt>
              </c:strCache>
            </c:strRef>
          </c:cat>
          <c:val>
            <c:numRef>
              <c:f>'2014 Updated'!$B$4:$F$4</c:f>
              <c:numCache>
                <c:formatCode>General</c:formatCode>
                <c:ptCount val="5"/>
                <c:pt idx="0">
                  <c:v>41</c:v>
                </c:pt>
                <c:pt idx="1">
                  <c:v>64</c:v>
                </c:pt>
                <c:pt idx="2">
                  <c:v>64</c:v>
                </c:pt>
                <c:pt idx="3">
                  <c:v>159</c:v>
                </c:pt>
                <c:pt idx="4">
                  <c:v>97</c:v>
                </c:pt>
              </c:numCache>
            </c:numRef>
          </c:val>
        </c:ser>
        <c:ser>
          <c:idx val="2"/>
          <c:order val="2"/>
          <c:tx>
            <c:strRef>
              <c:f>'2014 Updated'!$A$5</c:f>
              <c:strCache>
                <c:ptCount val="1"/>
                <c:pt idx="0">
                  <c:v>Masters CC</c:v>
                </c:pt>
              </c:strCache>
            </c:strRef>
          </c:tx>
          <c:invertIfNegative val="0"/>
          <c:dLbls>
            <c:showLegendKey val="0"/>
            <c:showVal val="1"/>
            <c:showCatName val="0"/>
            <c:showSerName val="0"/>
            <c:showPercent val="0"/>
            <c:showBubbleSize val="0"/>
            <c:showLeaderLines val="0"/>
          </c:dLbls>
          <c:cat>
            <c:strRef>
              <c:f>'2014 Updated'!$B$2:$F$2</c:f>
              <c:strCache>
                <c:ptCount val="5"/>
                <c:pt idx="0">
                  <c:v>2010</c:v>
                </c:pt>
                <c:pt idx="1">
                  <c:v>2011</c:v>
                </c:pt>
                <c:pt idx="2">
                  <c:v>2012</c:v>
                </c:pt>
                <c:pt idx="3">
                  <c:v>2013</c:v>
                </c:pt>
                <c:pt idx="4">
                  <c:v>2014 (Sem 1)</c:v>
                </c:pt>
              </c:strCache>
            </c:strRef>
          </c:cat>
          <c:val>
            <c:numRef>
              <c:f>'2014 Updated'!$B$5:$F$5</c:f>
              <c:numCache>
                <c:formatCode>General</c:formatCode>
                <c:ptCount val="5"/>
                <c:pt idx="0">
                  <c:v>4</c:v>
                </c:pt>
                <c:pt idx="1">
                  <c:v>12</c:v>
                </c:pt>
                <c:pt idx="2">
                  <c:v>24</c:v>
                </c:pt>
                <c:pt idx="3">
                  <c:v>36</c:v>
                </c:pt>
                <c:pt idx="4">
                  <c:v>24</c:v>
                </c:pt>
              </c:numCache>
            </c:numRef>
          </c:val>
        </c:ser>
        <c:ser>
          <c:idx val="3"/>
          <c:order val="3"/>
          <c:tx>
            <c:strRef>
              <c:f>'2014 Updated'!$A$6</c:f>
              <c:strCache>
                <c:ptCount val="1"/>
                <c:pt idx="0">
                  <c:v>Ph.D CC</c:v>
                </c:pt>
              </c:strCache>
            </c:strRef>
          </c:tx>
          <c:invertIfNegative val="0"/>
          <c:dLbls>
            <c:showLegendKey val="0"/>
            <c:showVal val="1"/>
            <c:showCatName val="0"/>
            <c:showSerName val="0"/>
            <c:showPercent val="0"/>
            <c:showBubbleSize val="0"/>
            <c:showLeaderLines val="0"/>
          </c:dLbls>
          <c:cat>
            <c:strRef>
              <c:f>'2014 Updated'!$B$2:$F$2</c:f>
              <c:strCache>
                <c:ptCount val="5"/>
                <c:pt idx="0">
                  <c:v>2010</c:v>
                </c:pt>
                <c:pt idx="1">
                  <c:v>2011</c:v>
                </c:pt>
                <c:pt idx="2">
                  <c:v>2012</c:v>
                </c:pt>
                <c:pt idx="3">
                  <c:v>2013</c:v>
                </c:pt>
                <c:pt idx="4">
                  <c:v>2014 (Sem 1)</c:v>
                </c:pt>
              </c:strCache>
            </c:strRef>
          </c:cat>
          <c:val>
            <c:numRef>
              <c:f>'2014 Updated'!$B$6:$F$6</c:f>
              <c:numCache>
                <c:formatCode>General</c:formatCode>
                <c:ptCount val="5"/>
                <c:pt idx="0">
                  <c:v>0</c:v>
                </c:pt>
                <c:pt idx="1">
                  <c:v>3</c:v>
                </c:pt>
                <c:pt idx="2">
                  <c:v>4</c:v>
                </c:pt>
                <c:pt idx="3">
                  <c:v>9</c:v>
                </c:pt>
                <c:pt idx="4">
                  <c:v>9</c:v>
                </c:pt>
              </c:numCache>
            </c:numRef>
          </c:val>
        </c:ser>
        <c:dLbls>
          <c:showLegendKey val="0"/>
          <c:showVal val="0"/>
          <c:showCatName val="0"/>
          <c:showSerName val="0"/>
          <c:showPercent val="0"/>
          <c:showBubbleSize val="0"/>
        </c:dLbls>
        <c:gapWidth val="150"/>
        <c:axId val="129543552"/>
        <c:axId val="129549440"/>
      </c:barChart>
      <c:catAx>
        <c:axId val="129543552"/>
        <c:scaling>
          <c:orientation val="minMax"/>
        </c:scaling>
        <c:delete val="0"/>
        <c:axPos val="b"/>
        <c:majorTickMark val="out"/>
        <c:minorTickMark val="none"/>
        <c:tickLblPos val="nextTo"/>
        <c:crossAx val="129549440"/>
        <c:crosses val="autoZero"/>
        <c:auto val="1"/>
        <c:lblAlgn val="ctr"/>
        <c:lblOffset val="100"/>
        <c:noMultiLvlLbl val="0"/>
      </c:catAx>
      <c:valAx>
        <c:axId val="129549440"/>
        <c:scaling>
          <c:orientation val="minMax"/>
        </c:scaling>
        <c:delete val="0"/>
        <c:axPos val="l"/>
        <c:majorGridlines/>
        <c:numFmt formatCode="General" sourceLinked="1"/>
        <c:majorTickMark val="out"/>
        <c:minorTickMark val="none"/>
        <c:tickLblPos val="nextTo"/>
        <c:crossAx val="129543552"/>
        <c:crosses val="autoZero"/>
        <c:crossBetween val="between"/>
      </c:valAx>
    </c:plotArea>
    <c:legend>
      <c:legendPos val="r"/>
      <c:layout/>
      <c:overlay val="0"/>
    </c:legend>
    <c:plotVisOnly val="1"/>
    <c:dispBlanksAs val="gap"/>
    <c:showDLblsOverMax val="0"/>
  </c:chart>
  <c:externalData r:id="rId1">
    <c:autoUpdate val="0"/>
  </c:externalData>
  <c:userShapes r:id="rId2"/>
</c:chartSpace>
</file>

<file path=ppt/drawings/_rels/drawing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rawings/drawing1.xml><?xml version="1.0" encoding="utf-8"?>
<c:userShapes xmlns:c="http://schemas.openxmlformats.org/drawingml/2006/chart">
  <cdr:relSizeAnchor xmlns:cdr="http://schemas.openxmlformats.org/drawingml/2006/chartDrawing">
    <cdr:from>
      <cdr:x>0</cdr:x>
      <cdr:y>0</cdr:y>
    </cdr:from>
    <cdr:to>
      <cdr:x>0.00448</cdr:x>
      <cdr:y>0.00709</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24386" cy="24386"/>
        </a:xfrm>
        <a:prstGeom xmlns:a="http://schemas.openxmlformats.org/drawingml/2006/main" prst="rect">
          <a:avLst/>
        </a:prstGeom>
      </cdr:spPr>
    </cdr:pic>
  </cdr:relSizeAnchor>
  <cdr:relSizeAnchor xmlns:cdr="http://schemas.openxmlformats.org/drawingml/2006/chartDrawing">
    <cdr:from>
      <cdr:x>0</cdr:x>
      <cdr:y>0</cdr:y>
    </cdr:from>
    <cdr:to>
      <cdr:x>0.00448</cdr:x>
      <cdr:y>0.00709</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24386" cy="24386"/>
        </a:xfrm>
        <a:prstGeom xmlns:a="http://schemas.openxmlformats.org/drawingml/2006/main" prst="rect">
          <a:avLst/>
        </a:prstGeom>
      </cdr:spPr>
    </cdr:pic>
  </cdr:relSizeAnchor>
  <cdr:relSizeAnchor xmlns:cdr="http://schemas.openxmlformats.org/drawingml/2006/chartDrawing">
    <cdr:from>
      <cdr:x>0.07944</cdr:x>
      <cdr:y>0.12603</cdr:y>
    </cdr:from>
    <cdr:to>
      <cdr:x>0.22897</cdr:x>
      <cdr:y>0.38904</cdr:y>
    </cdr:to>
    <cdr:sp macro="" textlink="">
      <cdr:nvSpPr>
        <cdr:cNvPr id="4" name="TextBox 3"/>
        <cdr:cNvSpPr txBox="1"/>
      </cdr:nvSpPr>
      <cdr:spPr>
        <a:xfrm xmlns:a="http://schemas.openxmlformats.org/drawingml/2006/main">
          <a:off x="485775" y="43815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0.12928</cdr:x>
      <cdr:y>0.06301</cdr:y>
    </cdr:from>
    <cdr:to>
      <cdr:x>0.89252</cdr:x>
      <cdr:y>0.16986</cdr:y>
    </cdr:to>
    <cdr:sp macro="" textlink="">
      <cdr:nvSpPr>
        <cdr:cNvPr id="5" name="TextBox 4"/>
        <cdr:cNvSpPr txBox="1"/>
      </cdr:nvSpPr>
      <cdr:spPr>
        <a:xfrm xmlns:a="http://schemas.openxmlformats.org/drawingml/2006/main">
          <a:off x="790575" y="219075"/>
          <a:ext cx="4667250" cy="3714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0.17005</cdr:x>
      <cdr:y>0</cdr:y>
    </cdr:from>
    <cdr:to>
      <cdr:x>0.74093</cdr:x>
      <cdr:y>0.08124</cdr:y>
    </cdr:to>
    <cdr:pic>
      <cdr:nvPicPr>
        <cdr:cNvPr id="6"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1512168" y="-216024"/>
          <a:ext cx="5076539" cy="342922"/>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9DC2B8B-5404-4A74-9A87-77E3F4F6AC6C}" type="datetimeFigureOut">
              <a:rPr lang="en-GB" smtClean="0"/>
              <a:pPr/>
              <a:t>05/05/2014</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13B8251-D211-4D99-B62E-4E780CA4D81A}" type="slidenum">
              <a:rPr lang="en-GB" smtClean="0"/>
              <a:pPr/>
              <a:t>‹#›</a:t>
            </a:fld>
            <a:endParaRPr lang="en-GB"/>
          </a:p>
        </p:txBody>
      </p:sp>
    </p:spTree>
    <p:extLst>
      <p:ext uri="{BB962C8B-B14F-4D97-AF65-F5344CB8AC3E}">
        <p14:creationId xmlns:p14="http://schemas.microsoft.com/office/powerpoint/2010/main" val="3415332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E75231-31C7-46E0-BD97-764A4636116E}" type="datetimeFigureOut">
              <a:rPr lang="en-GB" smtClean="0"/>
              <a:pPr/>
              <a:t>05/05/2014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22F5FB-7EAC-4439-8829-28BAA4E753B3}" type="slidenum">
              <a:rPr lang="en-GB" smtClean="0"/>
              <a:pPr/>
              <a:t>‹#›</a:t>
            </a:fld>
            <a:endParaRPr lang="en-GB"/>
          </a:p>
        </p:txBody>
      </p:sp>
    </p:spTree>
    <p:extLst>
      <p:ext uri="{BB962C8B-B14F-4D97-AF65-F5344CB8AC3E}">
        <p14:creationId xmlns:p14="http://schemas.microsoft.com/office/powerpoint/2010/main" val="2960585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a:lstStyle/>
          <a:p>
            <a:endParaRPr lang="en-GB" smtClean="0">
              <a:ea typeface="ＭＳ Ｐゴシック" pitchFamily="34" charset="-128"/>
            </a:endParaRPr>
          </a:p>
        </p:txBody>
      </p:sp>
      <p:sp>
        <p:nvSpPr>
          <p:cNvPr id="19460" name="Slide Number Placeholder 3"/>
          <p:cNvSpPr>
            <a:spLocks noGrp="1"/>
          </p:cNvSpPr>
          <p:nvPr>
            <p:ph type="sldNum" sz="quarter" idx="5"/>
          </p:nvPr>
        </p:nvSpPr>
        <p:spPr bwMode="auto">
          <a:noFill/>
          <a:ln>
            <a:miter lim="800000"/>
            <a:headEnd/>
            <a:tailEnd/>
          </a:ln>
        </p:spPr>
        <p:txBody>
          <a:bodyPr/>
          <a:lstStyle/>
          <a:p>
            <a:fld id="{2C55A3BE-ED56-4B31-AA0F-069DD4FA7B46}" type="slidenum">
              <a:rPr lang="en-US" smtClean="0">
                <a:ea typeface="ＭＳ Ｐゴシック" pitchFamily="34" charset="-128"/>
              </a:rPr>
              <a:pPr/>
              <a:t>1</a:t>
            </a:fld>
            <a:endParaRPr 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22F5FB-7EAC-4439-8829-28BAA4E753B3}" type="slidenum">
              <a:rPr lang="en-GB" smtClean="0"/>
              <a:pPr/>
              <a:t>7</a:t>
            </a:fld>
            <a:endParaRPr lang="en-GB"/>
          </a:p>
        </p:txBody>
      </p:sp>
    </p:spTree>
    <p:extLst>
      <p:ext uri="{BB962C8B-B14F-4D97-AF65-F5344CB8AC3E}">
        <p14:creationId xmlns:p14="http://schemas.microsoft.com/office/powerpoint/2010/main" val="1252600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0922F5FB-7EAC-4439-8829-28BAA4E753B3}"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template-PPT-cover.jpg"/>
          <p:cNvPicPr>
            <a:picLocks noChangeAspect="1"/>
          </p:cNvPicPr>
          <p:nvPr/>
        </p:nvPicPr>
        <p:blipFill>
          <a:blip r:embed="rId2" cstate="print"/>
          <a:srcRect/>
          <a:stretch>
            <a:fillRect/>
          </a:stretch>
        </p:blipFill>
        <p:spPr bwMode="auto">
          <a:xfrm>
            <a:off x="0" y="6350"/>
            <a:ext cx="9144000" cy="6851650"/>
          </a:xfrm>
          <a:prstGeom prst="rect">
            <a:avLst/>
          </a:prstGeom>
          <a:noFill/>
          <a:ln w="9525">
            <a:noFill/>
            <a:miter lim="800000"/>
            <a:headEnd/>
            <a:tailEnd/>
          </a:ln>
        </p:spPr>
      </p:pic>
      <p:pic>
        <p:nvPicPr>
          <p:cNvPr id="5" name="Picture 7" descr="GCCA-logo-(3)-for-dark-background.png"/>
          <p:cNvPicPr>
            <a:picLocks noChangeAspect="1"/>
          </p:cNvPicPr>
          <p:nvPr/>
        </p:nvPicPr>
        <p:blipFill>
          <a:blip r:embed="rId3" cstate="print"/>
          <a:srcRect/>
          <a:stretch>
            <a:fillRect/>
          </a:stretch>
        </p:blipFill>
        <p:spPr bwMode="auto">
          <a:xfrm>
            <a:off x="7159625" y="5121275"/>
            <a:ext cx="1984375" cy="1401763"/>
          </a:xfrm>
          <a:prstGeom prst="rect">
            <a:avLst/>
          </a:prstGeom>
          <a:noFill/>
          <a:ln w="9525">
            <a:noFill/>
            <a:miter lim="800000"/>
            <a:headEnd/>
            <a:tailEnd/>
          </a:ln>
        </p:spPr>
      </p:pic>
      <p:pic>
        <p:nvPicPr>
          <p:cNvPr id="6" name="Picture 9"/>
          <p:cNvPicPr>
            <a:picLocks noChangeAspect="1"/>
          </p:cNvPicPr>
          <p:nvPr/>
        </p:nvPicPr>
        <p:blipFill>
          <a:blip r:embed="rId4" cstate="print"/>
          <a:srcRect/>
          <a:stretch>
            <a:fillRect/>
          </a:stretch>
        </p:blipFill>
        <p:spPr bwMode="auto">
          <a:xfrm>
            <a:off x="3814763" y="5292725"/>
            <a:ext cx="1419225" cy="981075"/>
          </a:xfrm>
          <a:prstGeom prst="rect">
            <a:avLst/>
          </a:prstGeom>
          <a:noFill/>
          <a:ln w="9525">
            <a:noFill/>
            <a:miter lim="800000"/>
            <a:headEnd/>
            <a:tailEnd/>
          </a:ln>
        </p:spPr>
      </p:pic>
      <p:sp>
        <p:nvSpPr>
          <p:cNvPr id="7" name="Subtitle 2"/>
          <p:cNvSpPr txBox="1">
            <a:spLocks/>
          </p:cNvSpPr>
          <p:nvPr/>
        </p:nvSpPr>
        <p:spPr bwMode="auto">
          <a:xfrm>
            <a:off x="2344738" y="6169025"/>
            <a:ext cx="5427662" cy="354013"/>
          </a:xfrm>
          <a:prstGeom prst="rect">
            <a:avLst/>
          </a:prstGeom>
          <a:noFill/>
          <a:ln w="9525">
            <a:noFill/>
            <a:miter lim="800000"/>
            <a:headEnd/>
            <a:tailEnd/>
          </a:ln>
        </p:spPr>
        <p:txBody>
          <a:bodyPr/>
          <a:lstStyle>
            <a:lvl1pPr marL="0" indent="0" algn="ctr">
              <a:buNone/>
              <a:defRPr>
                <a:ln>
                  <a:noFill/>
                </a:ln>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en-US" sz="1000" b="1" i="1" dirty="0" smtClean="0"/>
              <a:t>An initiative of the ACP Group of States funded by the European Union</a:t>
            </a:r>
            <a:endParaRPr lang="fr-BE" sz="1000" b="1" dirty="0" smtClean="0"/>
          </a:p>
          <a:p>
            <a:pPr eaLnBrk="0" hangingPunct="0">
              <a:spcBef>
                <a:spcPct val="20000"/>
              </a:spcBef>
              <a:buClr>
                <a:srgbClr val="7F7F7F"/>
              </a:buClr>
              <a:buFont typeface="Arial" charset="0"/>
              <a:buNone/>
              <a:defRPr/>
            </a:pPr>
            <a:endParaRPr lang="en-US" sz="3200" dirty="0">
              <a:latin typeface="Arial"/>
              <a:ea typeface="ＭＳ Ｐゴシック" charset="-128"/>
              <a:cs typeface="Arial"/>
            </a:endParaRPr>
          </a:p>
        </p:txBody>
      </p:sp>
      <p:sp>
        <p:nvSpPr>
          <p:cNvPr id="8" name="Rectangle 1"/>
          <p:cNvSpPr>
            <a:spLocks noChangeArrowheads="1"/>
          </p:cNvSpPr>
          <p:nvPr/>
        </p:nvSpPr>
        <p:spPr bwMode="auto">
          <a:xfrm>
            <a:off x="0" y="44450"/>
            <a:ext cx="184150" cy="368300"/>
          </a:xfrm>
          <a:prstGeom prst="rect">
            <a:avLst/>
          </a:prstGeom>
          <a:noFill/>
          <a:ln w="9525">
            <a:noFill/>
            <a:miter lim="800000"/>
            <a:headEnd/>
            <a:tailEnd/>
          </a:ln>
          <a:effectLst/>
        </p:spPr>
        <p:txBody>
          <a:bodyPr wrap="none" anchor="ctr">
            <a:spAutoFit/>
          </a:bodyPr>
          <a:lstStyle/>
          <a:p>
            <a:pPr eaLnBrk="0" hangingPunct="0">
              <a:defRPr/>
            </a:pPr>
            <a:endParaRPr lang="en-US" dirty="0">
              <a:latin typeface="Arial" pitchFamily="34" charset="0"/>
            </a:endParaRPr>
          </a:p>
        </p:txBody>
      </p:sp>
      <p:pic>
        <p:nvPicPr>
          <p:cNvPr id="9" name="Picture 12" descr="euflag.jpg"/>
          <p:cNvPicPr>
            <a:picLocks noChangeAspect="1"/>
          </p:cNvPicPr>
          <p:nvPr/>
        </p:nvPicPr>
        <p:blipFill>
          <a:blip r:embed="rId5" cstate="print"/>
          <a:srcRect/>
          <a:stretch>
            <a:fillRect/>
          </a:stretch>
        </p:blipFill>
        <p:spPr bwMode="auto">
          <a:xfrm>
            <a:off x="5233988" y="5472113"/>
            <a:ext cx="946150" cy="6302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baseline="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n>
                  <a:noFill/>
                </a:ln>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6"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7"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7E6621E9-3B3B-4219-89F9-44648155F9F5}"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9E7534FB-D47C-4F44-940E-67499C089CAB}"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8C1659FD-38BC-4C1E-B242-1BBFEE71E355}"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BE"/>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9A7051D0-18F5-43BA-989F-574843469CC3}"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C264F1E7-19AC-4201-94AF-52B9122AACB2}"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6"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7"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229E49BE-96BD-420E-B16E-5DB501189019}"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8"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9"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7A4B9758-CA5A-4A9A-BE1E-3BA347DB5504}"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4"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5"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E1328F14-E9ED-44C7-8988-4C43947A0138}"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3"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4"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2551D8BC-E4BB-4EEC-9A0A-720F570C9D07}"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6"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7"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81C1B164-E26D-43E2-B05B-F894839AC175}"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384175"/>
            <a:ext cx="8229600" cy="10382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709738"/>
            <a:ext cx="8229600" cy="3989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7" descr="GCCA logos for PPT.pct"/>
          <p:cNvPicPr>
            <a:picLocks noChangeAspect="1"/>
          </p:cNvPicPr>
          <p:nvPr/>
        </p:nvPicPr>
        <p:blipFill>
          <a:blip r:embed="rId14" cstate="print"/>
          <a:srcRect/>
          <a:stretch>
            <a:fillRect/>
          </a:stretch>
        </p:blipFill>
        <p:spPr bwMode="auto">
          <a:xfrm>
            <a:off x="4811713" y="5643563"/>
            <a:ext cx="4332287" cy="1214437"/>
          </a:xfrm>
          <a:prstGeom prst="rect">
            <a:avLst/>
          </a:prstGeom>
          <a:noFill/>
          <a:ln w="9525">
            <a:noFill/>
            <a:miter lim="800000"/>
            <a:headEnd/>
            <a:tailEnd/>
          </a:ln>
        </p:spPr>
      </p:pic>
      <p:pic>
        <p:nvPicPr>
          <p:cNvPr id="1029" name="Picture 2" descr="template-PPT-design-inter.jpg"/>
          <p:cNvPicPr>
            <a:picLocks noChangeAspect="1"/>
          </p:cNvPicPr>
          <p:nvPr/>
        </p:nvPicPr>
        <p:blipFill>
          <a:blip r:embed="rId15" cstate="print"/>
          <a:srcRect/>
          <a:stretch>
            <a:fillRect/>
          </a:stretch>
        </p:blipFill>
        <p:spPr bwMode="auto">
          <a:xfrm>
            <a:off x="-6350" y="-4763"/>
            <a:ext cx="9161463" cy="6870701"/>
          </a:xfrm>
          <a:prstGeom prst="rect">
            <a:avLst/>
          </a:prstGeom>
          <a:noFill/>
          <a:ln w="9525">
            <a:noFill/>
            <a:miter lim="800000"/>
            <a:headEnd/>
            <a:tailEnd/>
          </a:ln>
        </p:spPr>
      </p:pic>
      <p:pic>
        <p:nvPicPr>
          <p:cNvPr id="1030" name="Picture 6" descr="logo_acp.jpg"/>
          <p:cNvPicPr>
            <a:picLocks noChangeAspect="1"/>
          </p:cNvPicPr>
          <p:nvPr/>
        </p:nvPicPr>
        <p:blipFill>
          <a:blip r:embed="rId16" cstate="print"/>
          <a:srcRect/>
          <a:stretch>
            <a:fillRect/>
          </a:stretch>
        </p:blipFill>
        <p:spPr bwMode="auto">
          <a:xfrm>
            <a:off x="8062913" y="5924550"/>
            <a:ext cx="868362" cy="631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hf hdr="0" ftr="0" dt="0"/>
  <p:txStyles>
    <p:titleStyle>
      <a:lvl1pPr algn="ctr" defTabSz="457200" rtl="0" eaLnBrk="1" fontAlgn="base" hangingPunct="1">
        <a:spcBef>
          <a:spcPct val="0"/>
        </a:spcBef>
        <a:spcAft>
          <a:spcPct val="0"/>
        </a:spcAft>
        <a:defRPr sz="4400" kern="1200">
          <a:solidFill>
            <a:schemeClr val="bg1"/>
          </a:solidFill>
          <a:latin typeface="Arial"/>
          <a:ea typeface="ＭＳ Ｐゴシック" charset="-128"/>
          <a:cs typeface="Arial"/>
        </a:defRPr>
      </a:lvl1pPr>
      <a:lvl2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2pPr>
      <a:lvl3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3pPr>
      <a:lvl4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4pPr>
      <a:lvl5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Clr>
          <a:srgbClr val="7F7F7F"/>
        </a:buClr>
        <a:buFont typeface="Arial" charset="0"/>
        <a:buChar char="•"/>
        <a:defRPr sz="3200" kern="1200">
          <a:solidFill>
            <a:srgbClr val="573206"/>
          </a:solidFill>
          <a:latin typeface="Arial"/>
          <a:ea typeface="ＭＳ Ｐゴシック" charset="-128"/>
          <a:cs typeface="Arial"/>
        </a:defRPr>
      </a:lvl1pPr>
      <a:lvl2pPr marL="742950" indent="-285750" algn="l" defTabSz="457200" rtl="0" eaLnBrk="1" fontAlgn="base" hangingPunct="1">
        <a:spcBef>
          <a:spcPct val="20000"/>
        </a:spcBef>
        <a:spcAft>
          <a:spcPct val="0"/>
        </a:spcAft>
        <a:buClr>
          <a:srgbClr val="7F7F7F"/>
        </a:buClr>
        <a:buFont typeface="Arial" charset="0"/>
        <a:buChar char="–"/>
        <a:defRPr sz="2800" kern="1200">
          <a:solidFill>
            <a:srgbClr val="573206"/>
          </a:solidFill>
          <a:latin typeface="Arial"/>
          <a:ea typeface="ＭＳ Ｐゴシック" charset="-128"/>
          <a:cs typeface="Arial"/>
        </a:defRPr>
      </a:lvl2pPr>
      <a:lvl3pPr marL="1143000" indent="-228600" algn="l" defTabSz="457200" rtl="0" eaLnBrk="1" fontAlgn="base" hangingPunct="1">
        <a:spcBef>
          <a:spcPct val="20000"/>
        </a:spcBef>
        <a:spcAft>
          <a:spcPct val="0"/>
        </a:spcAft>
        <a:buClr>
          <a:srgbClr val="7F7F7F"/>
        </a:buClr>
        <a:buFont typeface="Arial" charset="0"/>
        <a:buChar char="•"/>
        <a:defRPr sz="2400" kern="1200">
          <a:solidFill>
            <a:srgbClr val="573206"/>
          </a:solidFill>
          <a:latin typeface="Arial"/>
          <a:ea typeface="ＭＳ Ｐゴシック" charset="-128"/>
          <a:cs typeface="Arial"/>
        </a:defRPr>
      </a:lvl3pPr>
      <a:lvl4pPr marL="1600200" indent="-228600" algn="l" defTabSz="457200" rtl="0" eaLnBrk="1" fontAlgn="base" hangingPunct="1">
        <a:spcBef>
          <a:spcPct val="20000"/>
        </a:spcBef>
        <a:spcAft>
          <a:spcPct val="0"/>
        </a:spcAft>
        <a:buClr>
          <a:srgbClr val="7F7F7F"/>
        </a:buClr>
        <a:buFont typeface="Arial" charset="0"/>
        <a:buChar char="–"/>
        <a:defRPr sz="2000" kern="1200">
          <a:solidFill>
            <a:srgbClr val="573206"/>
          </a:solidFill>
          <a:latin typeface="Arial"/>
          <a:ea typeface="ＭＳ Ｐゴシック" charset="-128"/>
          <a:cs typeface="Arial"/>
        </a:defRPr>
      </a:lvl4pPr>
      <a:lvl5pPr marL="2057400" indent="-228600" algn="l" defTabSz="457200" rtl="0" eaLnBrk="1" fontAlgn="base" hangingPunct="1">
        <a:spcBef>
          <a:spcPct val="20000"/>
        </a:spcBef>
        <a:spcAft>
          <a:spcPct val="0"/>
        </a:spcAft>
        <a:buClr>
          <a:srgbClr val="7F7F7F"/>
        </a:buClr>
        <a:buFont typeface="Arial" charset="0"/>
        <a:buChar char="»"/>
        <a:defRPr sz="2000" kern="1200">
          <a:solidFill>
            <a:srgbClr val="573206"/>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www.sprep.org/" TargetMode="External"/><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2"/>
          <p:cNvSpPr>
            <a:spLocks noGrp="1"/>
          </p:cNvSpPr>
          <p:nvPr>
            <p:ph type="subTitle" idx="1"/>
          </p:nvPr>
        </p:nvSpPr>
        <p:spPr>
          <a:xfrm>
            <a:off x="161925" y="609600"/>
            <a:ext cx="8696325" cy="1123950"/>
          </a:xfrm>
        </p:spPr>
        <p:txBody>
          <a:bodyPr/>
          <a:lstStyle/>
          <a:p>
            <a:endParaRPr lang="en-GB" sz="1000" dirty="0" smtClean="0">
              <a:latin typeface="Arial" charset="0"/>
              <a:ea typeface="ＭＳ Ｐゴシック" pitchFamily="34" charset="-128"/>
              <a:cs typeface="Arial" charset="0"/>
            </a:endParaRPr>
          </a:p>
          <a:p>
            <a:endParaRPr lang="en-GB" sz="1000" dirty="0" smtClean="0">
              <a:latin typeface="Arial" charset="0"/>
              <a:ea typeface="ＭＳ Ｐゴシック" pitchFamily="34" charset="-128"/>
              <a:cs typeface="Arial" charset="0"/>
            </a:endParaRPr>
          </a:p>
          <a:p>
            <a:pPr>
              <a:defRPr/>
            </a:pPr>
            <a:r>
              <a:rPr lang="en-US" sz="2400" b="1" kern="0" dirty="0" smtClean="0">
                <a:solidFill>
                  <a:srgbClr val="FFFFFF"/>
                </a:solidFill>
              </a:rPr>
              <a:t>Second Regional Technical Meeting</a:t>
            </a:r>
          </a:p>
          <a:p>
            <a:pPr>
              <a:defRPr/>
            </a:pPr>
            <a:r>
              <a:rPr lang="en-US" sz="2400" b="1" kern="0" dirty="0" smtClean="0">
                <a:solidFill>
                  <a:srgbClr val="FFFFFF"/>
                </a:solidFill>
              </a:rPr>
              <a:t>5, 6  and 7</a:t>
            </a:r>
            <a:r>
              <a:rPr lang="en-US" sz="2400" b="1" kern="0" baseline="30000" dirty="0" smtClean="0">
                <a:solidFill>
                  <a:srgbClr val="FFFFFF"/>
                </a:solidFill>
              </a:rPr>
              <a:t>th</a:t>
            </a:r>
            <a:r>
              <a:rPr lang="en-US" sz="2400" b="1" kern="0" dirty="0" smtClean="0">
                <a:solidFill>
                  <a:srgbClr val="FFFFFF"/>
                </a:solidFill>
              </a:rPr>
              <a:t> May, 2014</a:t>
            </a:r>
          </a:p>
          <a:p>
            <a:pPr>
              <a:defRPr/>
            </a:pPr>
            <a:r>
              <a:rPr lang="en-US" sz="2400" b="1" kern="0" dirty="0" smtClean="0">
                <a:solidFill>
                  <a:srgbClr val="FFFFFF"/>
                </a:solidFill>
              </a:rPr>
              <a:t>ACP House – Brussels</a:t>
            </a:r>
          </a:p>
          <a:p>
            <a:endParaRPr lang="en-GB" sz="2300" dirty="0" smtClean="0">
              <a:latin typeface="Arial" charset="0"/>
              <a:ea typeface="ＭＳ Ｐゴシック" pitchFamily="34" charset="-128"/>
              <a:cs typeface="Arial" charset="0"/>
            </a:endParaRPr>
          </a:p>
          <a:p>
            <a:r>
              <a:rPr lang="en-GB" sz="3600" b="1" kern="0" dirty="0" smtClean="0">
                <a:solidFill>
                  <a:srgbClr val="FFFFFF"/>
                </a:solidFill>
                <a:latin typeface="Arial" charset="0"/>
                <a:ea typeface="ＭＳ Ｐゴシック" pitchFamily="34" charset="-128"/>
                <a:cs typeface="Arial" charset="0"/>
              </a:rPr>
              <a:t>IMPACT &amp; VULNERABILITY</a:t>
            </a:r>
            <a:endParaRPr lang="en-US" sz="3600" b="1" kern="0" dirty="0" smtClean="0">
              <a:solidFill>
                <a:srgbClr val="FFFFFF"/>
              </a:solidFill>
            </a:endParaRPr>
          </a:p>
          <a:p>
            <a:endParaRPr lang="en-US" sz="2400" kern="0" dirty="0" smtClean="0">
              <a:solidFill>
                <a:srgbClr val="FFFFFF"/>
              </a:solidFill>
            </a:endParaRPr>
          </a:p>
          <a:p>
            <a:r>
              <a:rPr lang="en-US" sz="2400" kern="0" smtClean="0">
                <a:solidFill>
                  <a:srgbClr val="FFFFFF"/>
                </a:solidFill>
              </a:rPr>
              <a:t>PACIFIC REGION</a:t>
            </a:r>
            <a:endParaRPr lang="en-US" sz="2400" kern="0" dirty="0" smtClean="0">
              <a:solidFill>
                <a:srgbClr val="FFFFFF"/>
              </a:solidFill>
            </a:endParaRPr>
          </a:p>
        </p:txBody>
      </p:sp>
      <p:sp>
        <p:nvSpPr>
          <p:cNvPr id="4" name="Rectangle 3"/>
          <p:cNvSpPr/>
          <p:nvPr/>
        </p:nvSpPr>
        <p:spPr>
          <a:xfrm>
            <a:off x="323528" y="5085184"/>
            <a:ext cx="2520280" cy="129614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sz="2600" b="1" dirty="0"/>
          </a:p>
        </p:txBody>
      </p:sp>
      <p:pic>
        <p:nvPicPr>
          <p:cNvPr id="5" name="Picture 4" descr="USP PACE Copy.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5301208"/>
            <a:ext cx="1146000" cy="653345"/>
          </a:xfrm>
          <a:prstGeom prst="rect">
            <a:avLst/>
          </a:prstGeom>
        </p:spPr>
      </p:pic>
      <p:pic>
        <p:nvPicPr>
          <p:cNvPr id="6" name="Picture 5"/>
          <p:cNvPicPr>
            <a:picLocks noChangeAspect="1"/>
          </p:cNvPicPr>
          <p:nvPr/>
        </p:nvPicPr>
        <p:blipFill>
          <a:blip r:embed="rId4" cstate="print"/>
          <a:stretch>
            <a:fillRect/>
          </a:stretch>
        </p:blipFill>
        <p:spPr>
          <a:xfrm>
            <a:off x="1403648" y="5301208"/>
            <a:ext cx="1447800" cy="592832"/>
          </a:xfrm>
          <a:prstGeom prst="rect">
            <a:avLst/>
          </a:prstGeom>
        </p:spPr>
      </p:pic>
      <p:pic>
        <p:nvPicPr>
          <p:cNvPr id="7" name="Picture 6"/>
          <p:cNvPicPr>
            <a:picLocks noChangeAspect="1"/>
          </p:cNvPicPr>
          <p:nvPr/>
        </p:nvPicPr>
        <p:blipFill>
          <a:blip r:embed="rId5" cstate="print"/>
          <a:stretch>
            <a:fillRect/>
          </a:stretch>
        </p:blipFill>
        <p:spPr>
          <a:xfrm>
            <a:off x="467544" y="6021288"/>
            <a:ext cx="609600" cy="609600"/>
          </a:xfrm>
          <a:prstGeom prst="rect">
            <a:avLst/>
          </a:prstGeom>
        </p:spPr>
      </p:pic>
      <p:pic>
        <p:nvPicPr>
          <p:cNvPr id="8" name="Picture 7" descr="SPC_new_logoColor (2).jpg"/>
          <p:cNvPicPr>
            <a:picLocks noChangeAspect="1"/>
          </p:cNvPicPr>
          <p:nvPr/>
        </p:nvPicPr>
        <p:blipFill>
          <a:blip r:embed="rId6" cstate="print"/>
          <a:stretch>
            <a:fillRect/>
          </a:stretch>
        </p:blipFill>
        <p:spPr>
          <a:xfrm>
            <a:off x="1475656" y="6021288"/>
            <a:ext cx="648072" cy="60152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Best practices</a:t>
            </a:r>
            <a:endParaRPr lang="en-GB" dirty="0"/>
          </a:p>
        </p:txBody>
      </p:sp>
      <p:sp>
        <p:nvSpPr>
          <p:cNvPr id="3" name="Content Placeholder 2"/>
          <p:cNvSpPr>
            <a:spLocks noGrp="1"/>
          </p:cNvSpPr>
          <p:nvPr>
            <p:ph idx="1"/>
          </p:nvPr>
        </p:nvSpPr>
        <p:spPr/>
        <p:txBody>
          <a:bodyPr/>
          <a:lstStyle/>
          <a:p>
            <a:pPr algn="just">
              <a:buNone/>
            </a:pPr>
            <a:endParaRPr lang="en-GB" sz="2600" b="1" dirty="0" smtClean="0">
              <a:solidFill>
                <a:srgbClr val="FF0000"/>
              </a:solidFill>
              <a:latin typeface="Arial" charset="0"/>
              <a:cs typeface="Arial" charset="0"/>
            </a:endParaRPr>
          </a:p>
          <a:p>
            <a:pPr algn="just">
              <a:buNone/>
            </a:pPr>
            <a:endParaRPr lang="en-GB" sz="2600" b="1" dirty="0" smtClean="0">
              <a:solidFill>
                <a:srgbClr val="103C72"/>
              </a:solidFill>
              <a:latin typeface="Arial" charset="0"/>
              <a:cs typeface="Arial" charset="0"/>
            </a:endParaRPr>
          </a:p>
          <a:p>
            <a:pPr algn="just">
              <a:buNone/>
            </a:pPr>
            <a:endParaRPr lang="en-GB" sz="2600" b="1" dirty="0">
              <a:solidFill>
                <a:srgbClr val="103C72"/>
              </a:solidFill>
              <a:latin typeface="Arial" charset="0"/>
              <a:cs typeface="Arial" charset="0"/>
            </a:endParaRPr>
          </a:p>
        </p:txBody>
      </p:sp>
      <p:sp>
        <p:nvSpPr>
          <p:cNvPr id="4" name="Slide Number Placeholder 3"/>
          <p:cNvSpPr>
            <a:spLocks noGrp="1"/>
          </p:cNvSpPr>
          <p:nvPr>
            <p:ph type="sldNum" sz="quarter" idx="12"/>
          </p:nvPr>
        </p:nvSpPr>
        <p:spPr>
          <a:prstGeom prst="rect">
            <a:avLst/>
          </a:prstGeom>
        </p:spPr>
        <p:txBody>
          <a:bodyPr/>
          <a:lstStyle/>
          <a:p>
            <a:pPr>
              <a:defRPr/>
            </a:pPr>
            <a:fld id="{9A7051D0-18F5-43BA-989F-574843469CC3}" type="slidenum">
              <a:rPr lang="en-US" smtClean="0">
                <a:solidFill>
                  <a:srgbClr val="000000"/>
                </a:solidFill>
              </a:rPr>
              <a:pPr>
                <a:defRPr/>
              </a:pPr>
              <a:t>10</a:t>
            </a:fld>
            <a:endParaRPr lang="en-US">
              <a:solidFill>
                <a:srgbClr val="000000"/>
              </a:solidFill>
            </a:endParaRPr>
          </a:p>
        </p:txBody>
      </p:sp>
      <p:sp>
        <p:nvSpPr>
          <p:cNvPr id="512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2" name="Picture 11" descr="G:\Images\IMG_4130.JPG"/>
          <p:cNvPicPr/>
          <p:nvPr/>
        </p:nvPicPr>
        <p:blipFill rotWithShape="1">
          <a:blip r:embed="rId3" cstate="print">
            <a:extLst>
              <a:ext uri="{28A0092B-C50C-407E-A947-70E740481C1C}">
                <a14:useLocalDpi xmlns:a14="http://schemas.microsoft.com/office/drawing/2010/main" val="0"/>
              </a:ext>
            </a:extLst>
          </a:blip>
          <a:srcRect t="23912" b="4998"/>
          <a:stretch/>
        </p:blipFill>
        <p:spPr bwMode="auto">
          <a:xfrm>
            <a:off x="-103684" y="1550737"/>
            <a:ext cx="9572228" cy="512010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2253302" y="3356992"/>
            <a:ext cx="6552728" cy="1631216"/>
          </a:xfrm>
          <a:prstGeom prst="rect">
            <a:avLst/>
          </a:prstGeom>
          <a:noFill/>
        </p:spPr>
        <p:txBody>
          <a:bodyPr wrap="square" rtlCol="0">
            <a:spAutoFit/>
          </a:bodyPr>
          <a:lstStyle/>
          <a:p>
            <a:pPr algn="r"/>
            <a:r>
              <a:rPr lang="en-US" sz="3200" dirty="0">
                <a:solidFill>
                  <a:schemeClr val="bg1"/>
                </a:solidFill>
                <a:latin typeface="Times"/>
                <a:cs typeface="Times"/>
              </a:rPr>
              <a:t>Coastal Protection: </a:t>
            </a:r>
            <a:endParaRPr lang="en-US" sz="3200" dirty="0" smtClean="0">
              <a:solidFill>
                <a:schemeClr val="bg1"/>
              </a:solidFill>
              <a:latin typeface="Times"/>
              <a:cs typeface="Times"/>
            </a:endParaRPr>
          </a:p>
          <a:p>
            <a:pPr algn="r"/>
            <a:r>
              <a:rPr lang="en-US" sz="3200" dirty="0" smtClean="0">
                <a:solidFill>
                  <a:schemeClr val="bg1"/>
                </a:solidFill>
                <a:latin typeface="Times"/>
                <a:cs typeface="Times"/>
              </a:rPr>
              <a:t>Best Practices in the Pacific</a:t>
            </a:r>
            <a:endParaRPr lang="en-AU" sz="3200" dirty="0" smtClean="0">
              <a:solidFill>
                <a:schemeClr val="bg1"/>
              </a:solidFill>
              <a:latin typeface="Times"/>
              <a:cs typeface="Times"/>
            </a:endParaRPr>
          </a:p>
          <a:p>
            <a:pPr algn="r"/>
            <a:endParaRPr lang="en-US" sz="3600" dirty="0">
              <a:solidFill>
                <a:schemeClr val="bg1"/>
              </a:solidFill>
              <a:latin typeface="Times"/>
              <a:cs typeface="Times"/>
            </a:endParaRPr>
          </a:p>
        </p:txBody>
      </p:sp>
      <p:pic>
        <p:nvPicPr>
          <p:cNvPr id="13" name="Picture 12" descr="G:\Luke\Aliti Koroi Photos 2010\DSC00747.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4864" y="4581129"/>
            <a:ext cx="2307127" cy="1728192"/>
          </a:xfrm>
          <a:prstGeom prst="rect">
            <a:avLst/>
          </a:prstGeom>
          <a:noFill/>
          <a:ln>
            <a:noFill/>
          </a:ln>
        </p:spPr>
      </p:pic>
      <p:pic>
        <p:nvPicPr>
          <p:cNvPr id="14" name="Picture 13" descr="C:\Users\user\Desktop\WAVE BREAKERS.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5384" y="4581129"/>
            <a:ext cx="2445128" cy="1728192"/>
          </a:xfrm>
          <a:prstGeom prst="rect">
            <a:avLst/>
          </a:prstGeom>
          <a:noFill/>
          <a:ln>
            <a:noFill/>
          </a:ln>
        </p:spPr>
      </p:pic>
      <p:pic>
        <p:nvPicPr>
          <p:cNvPr id="15" name="Picture 14" descr="C:\Users\paeniu_l\Pictures\Coastal Eng Zones\Stone beach-Fatato.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59120" y="4581128"/>
            <a:ext cx="2366165" cy="1728192"/>
          </a:xfrm>
          <a:prstGeom prst="rect">
            <a:avLst/>
          </a:prstGeom>
          <a:noFill/>
          <a:ln>
            <a:noFill/>
          </a:ln>
        </p:spPr>
      </p:pic>
      <p:pic>
        <p:nvPicPr>
          <p:cNvPr id="16" name="Picture 15" descr="C:\Users\paeniu_l\Desktop\Conservation area 1 healthy corals 6.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8520" y="4581127"/>
            <a:ext cx="2167158" cy="1728193"/>
          </a:xfrm>
          <a:prstGeom prst="rect">
            <a:avLst/>
          </a:prstGeom>
          <a:noFill/>
          <a:ln>
            <a:noFill/>
          </a:ln>
        </p:spPr>
      </p:pic>
    </p:spTree>
    <p:extLst>
      <p:ext uri="{BB962C8B-B14F-4D97-AF65-F5344CB8AC3E}">
        <p14:creationId xmlns:p14="http://schemas.microsoft.com/office/powerpoint/2010/main" val="1845573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The seven ‘C”s</a:t>
            </a:r>
            <a:endParaRPr lang="en-AU" dirty="0"/>
          </a:p>
        </p:txBody>
      </p:sp>
      <p:sp>
        <p:nvSpPr>
          <p:cNvPr id="3" name="Content Placeholder 2"/>
          <p:cNvSpPr>
            <a:spLocks noGrp="1"/>
          </p:cNvSpPr>
          <p:nvPr>
            <p:ph idx="1"/>
          </p:nvPr>
        </p:nvSpPr>
        <p:spPr/>
        <p:txBody>
          <a:bodyPr/>
          <a:lstStyle/>
          <a:p>
            <a:pPr algn="just">
              <a:buNone/>
            </a:pPr>
            <a:r>
              <a:rPr lang="en-GB" sz="2600" b="1" dirty="0" smtClean="0">
                <a:solidFill>
                  <a:srgbClr val="103C72"/>
                </a:solidFill>
                <a:latin typeface="Arial" charset="0"/>
                <a:cs typeface="Arial" charset="0"/>
              </a:rPr>
              <a:t>USP/EU-GCCA Project</a:t>
            </a:r>
          </a:p>
          <a:p>
            <a:pPr algn="just">
              <a:buNone/>
            </a:pPr>
            <a:r>
              <a:rPr lang="en-GB" sz="2600" b="1" dirty="0" smtClean="0">
                <a:solidFill>
                  <a:srgbClr val="103C72"/>
                </a:solidFill>
                <a:latin typeface="Arial" charset="0"/>
                <a:cs typeface="Arial" charset="0"/>
              </a:rPr>
              <a:t>Insert 7C’s</a:t>
            </a:r>
          </a:p>
          <a:p>
            <a:pPr algn="just">
              <a:buNone/>
            </a:pPr>
            <a:r>
              <a:rPr lang="en-GB" sz="2600" b="1" dirty="0" smtClean="0">
                <a:solidFill>
                  <a:srgbClr val="103C72"/>
                </a:solidFill>
                <a:latin typeface="Arial" charset="0"/>
                <a:cs typeface="Arial" charset="0"/>
              </a:rPr>
              <a:t>Community focus (insert 15 country slides after this)</a:t>
            </a:r>
          </a:p>
          <a:p>
            <a:pPr algn="just">
              <a:buNone/>
            </a:pPr>
            <a:endParaRPr lang="en-GB" sz="2600" b="1" dirty="0">
              <a:solidFill>
                <a:srgbClr val="103C72"/>
              </a:solidFill>
              <a:latin typeface="Arial" charset="0"/>
              <a:cs typeface="Arial" charset="0"/>
            </a:endParaRPr>
          </a:p>
        </p:txBody>
      </p:sp>
      <p:pic>
        <p:nvPicPr>
          <p:cNvPr id="5" name="Picture 4" descr="P1010534.jpg"/>
          <p:cNvPicPr>
            <a:picLocks noChangeAspect="1"/>
          </p:cNvPicPr>
          <p:nvPr/>
        </p:nvPicPr>
        <p:blipFill rotWithShape="1">
          <a:blip r:embed="rId2" cstate="email">
            <a:extLst>
              <a:ext uri="{28A0092B-C50C-407E-A947-70E740481C1C}">
                <a14:useLocalDpi xmlns:a14="http://schemas.microsoft.com/office/drawing/2010/main" val="0"/>
              </a:ext>
            </a:extLst>
          </a:blip>
          <a:srcRect l="1173" t="31102" b="876"/>
          <a:stretch/>
        </p:blipFill>
        <p:spPr>
          <a:xfrm>
            <a:off x="-457200" y="1196752"/>
            <a:ext cx="10058400" cy="5661248"/>
          </a:xfrm>
          <a:prstGeom prst="rect">
            <a:avLst/>
          </a:prstGeom>
        </p:spPr>
      </p:pic>
      <p:sp>
        <p:nvSpPr>
          <p:cNvPr id="6" name="Rectangle 5"/>
          <p:cNvSpPr/>
          <p:nvPr/>
        </p:nvSpPr>
        <p:spPr>
          <a:xfrm rot="16200000">
            <a:off x="5093805" y="2763180"/>
            <a:ext cx="3528390" cy="3995936"/>
          </a:xfrm>
          <a:prstGeom prst="rect">
            <a:avLst/>
          </a:prstGeom>
          <a:solidFill>
            <a:schemeClr val="tx2">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p>
        </p:txBody>
      </p:sp>
      <p:sp>
        <p:nvSpPr>
          <p:cNvPr id="7" name="Title 1"/>
          <p:cNvSpPr txBox="1">
            <a:spLocks/>
          </p:cNvSpPr>
          <p:nvPr/>
        </p:nvSpPr>
        <p:spPr>
          <a:xfrm>
            <a:off x="5111553" y="3284984"/>
            <a:ext cx="2877434" cy="730250"/>
          </a:xfrm>
          <a:prstGeom prst="rect">
            <a:avLst/>
          </a:prstGeom>
        </p:spPr>
        <p:txBody>
          <a:bodyPr/>
          <a:lstStyle>
            <a:lvl1pPr algn="l">
              <a:defRPr sz="3500">
                <a:solidFill>
                  <a:srgbClr val="FF6600"/>
                </a:solidFill>
                <a:latin typeface="Arial"/>
                <a:cs typeface="Arial"/>
              </a:defRPr>
            </a:lvl1pPr>
          </a:lstStyle>
          <a:p>
            <a:pPr defTabSz="457200" fontAlgn="auto">
              <a:spcAft>
                <a:spcPts val="0"/>
              </a:spcAft>
              <a:defRPr/>
            </a:pPr>
            <a:r>
              <a:rPr kumimoji="1" lang="en-US" altLang="ja-JP" sz="4000" dirty="0" smtClean="0">
                <a:solidFill>
                  <a:schemeClr val="bg1"/>
                </a:solidFill>
              </a:rPr>
              <a:t>The 7 </a:t>
            </a:r>
            <a:r>
              <a:rPr kumimoji="1" lang="en-US" altLang="ja-JP" sz="4000" dirty="0">
                <a:solidFill>
                  <a:schemeClr val="bg1"/>
                </a:solidFill>
              </a:rPr>
              <a:t>C’s</a:t>
            </a:r>
            <a:endParaRPr lang="en-GB" sz="4000" dirty="0" smtClean="0">
              <a:solidFill>
                <a:schemeClr val="bg1"/>
              </a:solidFill>
              <a:ea typeface="+mj-ea"/>
            </a:endParaRPr>
          </a:p>
        </p:txBody>
      </p:sp>
      <p:sp>
        <p:nvSpPr>
          <p:cNvPr id="8" name="Title 1"/>
          <p:cNvSpPr txBox="1">
            <a:spLocks/>
          </p:cNvSpPr>
          <p:nvPr/>
        </p:nvSpPr>
        <p:spPr bwMode="auto">
          <a:xfrm>
            <a:off x="5076056" y="4221089"/>
            <a:ext cx="3492895" cy="2304256"/>
          </a:xfrm>
          <a:prstGeom prst="rect">
            <a:avLst/>
          </a:prstGeom>
          <a:noFill/>
          <a:ln w="9525">
            <a:noFill/>
            <a:miter lim="800000"/>
            <a:headEnd/>
            <a:tailEnd/>
          </a:ln>
        </p:spPr>
        <p:txBody>
          <a:bodyPr/>
          <a:lstStyle/>
          <a:p>
            <a:pPr marL="342900" indent="-342900">
              <a:buFont typeface="Arial"/>
              <a:buChar char="•"/>
            </a:pPr>
            <a:r>
              <a:rPr kumimoji="1" lang="en-US" altLang="ja-JP" sz="2000" dirty="0" smtClean="0">
                <a:solidFill>
                  <a:srgbClr val="FFFFFF"/>
                </a:solidFill>
              </a:rPr>
              <a:t>Collaboration</a:t>
            </a:r>
            <a:endParaRPr kumimoji="1" lang="en-US" altLang="ja-JP" sz="2000" dirty="0">
              <a:solidFill>
                <a:srgbClr val="FFFFFF"/>
              </a:solidFill>
            </a:endParaRPr>
          </a:p>
          <a:p>
            <a:pPr marL="342900" indent="-342900">
              <a:buFont typeface="Arial"/>
              <a:buChar char="•"/>
            </a:pPr>
            <a:r>
              <a:rPr kumimoji="1" lang="en-US" altLang="ja-JP" sz="2000" dirty="0" smtClean="0">
                <a:solidFill>
                  <a:srgbClr val="FFFFFF"/>
                </a:solidFill>
              </a:rPr>
              <a:t>Community </a:t>
            </a:r>
          </a:p>
          <a:p>
            <a:pPr marL="342900" indent="-342900">
              <a:buFont typeface="Arial"/>
              <a:buChar char="•"/>
            </a:pPr>
            <a:r>
              <a:rPr kumimoji="1" lang="en-US" altLang="ja-JP" sz="2000" dirty="0" smtClean="0">
                <a:solidFill>
                  <a:srgbClr val="FFFFFF"/>
                </a:solidFill>
              </a:rPr>
              <a:t>Conduct</a:t>
            </a:r>
          </a:p>
          <a:p>
            <a:pPr marL="342900" indent="-342900">
              <a:buFont typeface="Arial"/>
              <a:buChar char="•"/>
            </a:pPr>
            <a:r>
              <a:rPr kumimoji="1" lang="en-US" altLang="ja-JP" sz="2000" dirty="0" smtClean="0">
                <a:solidFill>
                  <a:srgbClr val="FFFFFF"/>
                </a:solidFill>
              </a:rPr>
              <a:t>Culture </a:t>
            </a:r>
          </a:p>
          <a:p>
            <a:pPr marL="342900" indent="-342900">
              <a:buFont typeface="Arial"/>
              <a:buChar char="•"/>
            </a:pPr>
            <a:r>
              <a:rPr kumimoji="1" lang="en-US" altLang="ja-JP" sz="2000" dirty="0" smtClean="0">
                <a:solidFill>
                  <a:srgbClr val="FFFFFF"/>
                </a:solidFill>
              </a:rPr>
              <a:t>Conservation </a:t>
            </a:r>
          </a:p>
          <a:p>
            <a:pPr marL="342900" indent="-342900">
              <a:buFont typeface="Arial"/>
              <a:buChar char="•"/>
            </a:pPr>
            <a:r>
              <a:rPr kumimoji="1" lang="en-US" altLang="ja-JP" sz="2000" dirty="0" smtClean="0">
                <a:solidFill>
                  <a:srgbClr val="FFFFFF"/>
                </a:solidFill>
              </a:rPr>
              <a:t>Commitment</a:t>
            </a:r>
          </a:p>
          <a:p>
            <a:pPr marL="342900" indent="-342900">
              <a:buFont typeface="Arial"/>
              <a:buChar char="•"/>
            </a:pPr>
            <a:r>
              <a:rPr kumimoji="1" lang="en-US" altLang="ja-JP" sz="2000" dirty="0" smtClean="0">
                <a:solidFill>
                  <a:srgbClr val="FFFFFF"/>
                </a:solidFill>
              </a:rPr>
              <a:t>Confidence </a:t>
            </a:r>
            <a:endParaRPr kumimoji="1" lang="ja-JP" altLang="en-US" sz="2000" dirty="0">
              <a:solidFill>
                <a:srgbClr val="FFFFFF"/>
              </a:solidFill>
            </a:endParaRPr>
          </a:p>
        </p:txBody>
      </p:sp>
    </p:spTree>
    <p:extLst>
      <p:ext uri="{BB962C8B-B14F-4D97-AF65-F5344CB8AC3E}">
        <p14:creationId xmlns:p14="http://schemas.microsoft.com/office/powerpoint/2010/main" val="1845573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3600" dirty="0" smtClean="0"/>
              <a:t>2. Addressing impact and vulnerability in outlying islands – SPC-GCCA: PSIS</a:t>
            </a:r>
            <a:endParaRPr lang="en-AU" sz="3600" dirty="0"/>
          </a:p>
        </p:txBody>
      </p:sp>
      <p:sp>
        <p:nvSpPr>
          <p:cNvPr id="3" name="Content Placeholder 2"/>
          <p:cNvSpPr>
            <a:spLocks noGrp="1"/>
          </p:cNvSpPr>
          <p:nvPr>
            <p:ph idx="1"/>
          </p:nvPr>
        </p:nvSpPr>
        <p:spPr/>
        <p:txBody>
          <a:bodyPr/>
          <a:lstStyle/>
          <a:p>
            <a:endParaRPr lang="en-AU"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12</a:t>
            </a:fld>
            <a:endParaRPr lang="en-US">
              <a:solidFill>
                <a:srgbClr val="000000"/>
              </a:solidFill>
            </a:endParaRPr>
          </a:p>
        </p:txBody>
      </p:sp>
    </p:spTree>
    <p:extLst>
      <p:ext uri="{BB962C8B-B14F-4D97-AF65-F5344CB8AC3E}">
        <p14:creationId xmlns:p14="http://schemas.microsoft.com/office/powerpoint/2010/main" val="1255346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smtClean="0"/>
              <a:t>Why target outlying islands?</a:t>
            </a:r>
            <a:endParaRPr lang="en-AU" sz="4000" dirty="0"/>
          </a:p>
        </p:txBody>
      </p:sp>
      <p:sp>
        <p:nvSpPr>
          <p:cNvPr id="3" name="Content Placeholder 2"/>
          <p:cNvSpPr>
            <a:spLocks noGrp="1"/>
          </p:cNvSpPr>
          <p:nvPr>
            <p:ph idx="1"/>
          </p:nvPr>
        </p:nvSpPr>
        <p:spPr/>
        <p:txBody>
          <a:bodyPr/>
          <a:lstStyle/>
          <a:p>
            <a:r>
              <a:rPr lang="en-AU" sz="2800" dirty="0" smtClean="0"/>
              <a:t>Addressing vulnerability related to small isolated populations in outlying islands, far distant from main centres of population:</a:t>
            </a:r>
          </a:p>
          <a:p>
            <a:pPr marL="0" indent="0">
              <a:buNone/>
            </a:pPr>
            <a:r>
              <a:rPr lang="en-AU" sz="2800" dirty="0" smtClean="0"/>
              <a:t>   - Fais Island, Yap State, Federated States  of </a:t>
            </a:r>
          </a:p>
          <a:p>
            <a:pPr marL="0" indent="0">
              <a:buNone/>
            </a:pPr>
            <a:r>
              <a:rPr lang="en-AU" sz="2800" dirty="0"/>
              <a:t> </a:t>
            </a:r>
            <a:r>
              <a:rPr lang="en-AU" sz="2800" dirty="0" smtClean="0"/>
              <a:t>    Micronesia</a:t>
            </a:r>
          </a:p>
          <a:p>
            <a:pPr marL="0" indent="0">
              <a:buNone/>
            </a:pPr>
            <a:r>
              <a:rPr lang="en-AU" sz="2800" dirty="0" smtClean="0"/>
              <a:t>   - Niue</a:t>
            </a:r>
          </a:p>
          <a:p>
            <a:pPr marL="0" indent="0">
              <a:buNone/>
            </a:pPr>
            <a:r>
              <a:rPr lang="en-AU" sz="2800" dirty="0" smtClean="0"/>
              <a:t>   - Woja Island, Ailinglaplap, Marshall Islands</a:t>
            </a:r>
          </a:p>
          <a:p>
            <a:endParaRPr lang="en-AU"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13</a:t>
            </a:fld>
            <a:endParaRPr lang="en-US">
              <a:solidFill>
                <a:srgbClr val="000000"/>
              </a:solidFill>
            </a:endParaRPr>
          </a:p>
        </p:txBody>
      </p:sp>
    </p:spTree>
    <p:extLst>
      <p:ext uri="{BB962C8B-B14F-4D97-AF65-F5344CB8AC3E}">
        <p14:creationId xmlns:p14="http://schemas.microsoft.com/office/powerpoint/2010/main" val="3130272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Federated States of Micronesia</a:t>
            </a:r>
            <a:endParaRPr lang="en-AU" dirty="0"/>
          </a:p>
        </p:txBody>
      </p:sp>
      <p:sp>
        <p:nvSpPr>
          <p:cNvPr id="12" name="Content Placeholder 11"/>
          <p:cNvSpPr>
            <a:spLocks noGrp="1"/>
          </p:cNvSpPr>
          <p:nvPr>
            <p:ph sz="half" idx="2"/>
          </p:nvPr>
        </p:nvSpPr>
        <p:spPr>
          <a:xfrm>
            <a:off x="4662577" y="1667525"/>
            <a:ext cx="4038600" cy="4525963"/>
          </a:xfrm>
        </p:spPr>
        <p:txBody>
          <a:bodyPr/>
          <a:lstStyle/>
          <a:p>
            <a:r>
              <a:rPr lang="en-AU" sz="2000" dirty="0" smtClean="0"/>
              <a:t>Fais island in Yap State, FSM</a:t>
            </a:r>
          </a:p>
          <a:p>
            <a:r>
              <a:rPr lang="en-AU" sz="2000" dirty="0" smtClean="0"/>
              <a:t>300 people, remote, no jetty</a:t>
            </a:r>
          </a:p>
          <a:p>
            <a:r>
              <a:rPr lang="en-AU" sz="2000" dirty="0" smtClean="0"/>
              <a:t>Dependent on rainwater catchment</a:t>
            </a:r>
          </a:p>
          <a:p>
            <a:r>
              <a:rPr lang="en-AU" sz="2000" dirty="0" smtClean="0"/>
              <a:t>Droughts &amp; variable rainfall</a:t>
            </a:r>
          </a:p>
          <a:p>
            <a:r>
              <a:rPr lang="en-AU" sz="2000" dirty="0" smtClean="0"/>
              <a:t>Project focuses on plastic tanks for the households</a:t>
            </a:r>
            <a:endParaRPr lang="en-AU" sz="2400" dirty="0"/>
          </a:p>
        </p:txBody>
      </p:sp>
      <p:pic>
        <p:nvPicPr>
          <p:cNvPr id="1026" name="Picture 2" descr="C:\Users\gillianc\Documents\Photos New  21 April\FSM\Yap 2014\DSCN5607.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772816"/>
            <a:ext cx="2880000"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gillianc\Documents\Photos New  21 April\FSM\Yap 2014\DSCN567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149080"/>
            <a:ext cx="2880154"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gillianc\Documents\Photos New  21 April\Niue\April 2014\Photso from Haden\Fully installed system_watertanks\additio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4302840"/>
            <a:ext cx="3244186" cy="2160000"/>
          </a:xfrm>
          <a:prstGeom prst="rect">
            <a:avLst/>
          </a:prstGeom>
          <a:noFill/>
          <a:extLst>
            <a:ext uri="{909E8E84-426E-40DD-AFC4-6F175D3DCCD1}">
              <a14:hiddenFill xmlns:a14="http://schemas.microsoft.com/office/drawing/2010/main">
                <a:solidFill>
                  <a:srgbClr val="FFFFFF"/>
                </a:solidFill>
              </a14:hiddenFill>
            </a:ext>
          </a:extLst>
        </p:spPr>
      </p:pic>
      <p:sp>
        <p:nvSpPr>
          <p:cNvPr id="13" name="Curved Up Arrow 12"/>
          <p:cNvSpPr/>
          <p:nvPr/>
        </p:nvSpPr>
        <p:spPr>
          <a:xfrm>
            <a:off x="4219944" y="5223216"/>
            <a:ext cx="1216152" cy="731520"/>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solidFill>
                <a:schemeClr val="tx1"/>
              </a:solidFill>
            </a:endParaRPr>
          </a:p>
        </p:txBody>
      </p:sp>
    </p:spTree>
    <p:extLst>
      <p:ext uri="{BB962C8B-B14F-4D97-AF65-F5344CB8AC3E}">
        <p14:creationId xmlns:p14="http://schemas.microsoft.com/office/powerpoint/2010/main" val="31904399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smtClean="0"/>
              <a:t>Niue</a:t>
            </a:r>
            <a:endParaRPr lang="en-AU" sz="4000" dirty="0"/>
          </a:p>
        </p:txBody>
      </p:sp>
      <p:sp>
        <p:nvSpPr>
          <p:cNvPr id="5" name="Content Placeholder 4"/>
          <p:cNvSpPr>
            <a:spLocks noGrp="1"/>
          </p:cNvSpPr>
          <p:nvPr>
            <p:ph sz="half" idx="1"/>
          </p:nvPr>
        </p:nvSpPr>
        <p:spPr/>
        <p:txBody>
          <a:bodyPr/>
          <a:lstStyle/>
          <a:p>
            <a:endParaRPr lang="en-AU" dirty="0" smtClean="0"/>
          </a:p>
          <a:p>
            <a:endParaRPr lang="en-AU" dirty="0"/>
          </a:p>
          <a:p>
            <a:endParaRPr lang="en-AU" sz="2000" dirty="0" smtClean="0"/>
          </a:p>
          <a:p>
            <a:r>
              <a:rPr lang="en-AU" sz="2000" dirty="0" smtClean="0"/>
              <a:t>1500 people</a:t>
            </a:r>
          </a:p>
          <a:p>
            <a:r>
              <a:rPr lang="en-AU" sz="2000" dirty="0" smtClean="0"/>
              <a:t>Remote</a:t>
            </a:r>
          </a:p>
          <a:p>
            <a:r>
              <a:rPr lang="en-AU" sz="2000" dirty="0" smtClean="0"/>
              <a:t>Dependent on groundwater &amp; rainwater</a:t>
            </a:r>
          </a:p>
          <a:p>
            <a:r>
              <a:rPr lang="en-AU" sz="2000" dirty="0"/>
              <a:t>3</a:t>
            </a:r>
            <a:r>
              <a:rPr lang="en-AU" sz="2000" dirty="0" smtClean="0"/>
              <a:t> projects combined forces to build a tank manufacturing facility in Niue</a:t>
            </a:r>
          </a:p>
          <a:p>
            <a:r>
              <a:rPr lang="en-AU" sz="2000" dirty="0" smtClean="0"/>
              <a:t>Opened December 2013, 300 tanks manufactured to date and 100 installed</a:t>
            </a:r>
            <a:endParaRPr lang="en-AU" sz="2000" dirty="0"/>
          </a:p>
        </p:txBody>
      </p:sp>
      <p:pic>
        <p:nvPicPr>
          <p:cNvPr id="2052" name="Picture 4" descr="C:\Users\gillianc\Documents\Photos New  21 April\Niue\December 2013\Opening\DSCN5131.JPG"/>
          <p:cNvPicPr>
            <a:picLocks noGrp="1" noChangeAspect="1" noChangeArrowheads="1"/>
          </p:cNvPicPr>
          <p:nvPr>
            <p:ph sz="half" idx="2"/>
          </p:nvPr>
        </p:nvPicPr>
        <p:blipFill rotWithShape="1">
          <a:blip r:embed="rId2" cstate="print">
            <a:extLst>
              <a:ext uri="{28A0092B-C50C-407E-A947-70E740481C1C}">
                <a14:useLocalDpi xmlns:a14="http://schemas.microsoft.com/office/drawing/2010/main" val="0"/>
              </a:ext>
            </a:extLst>
          </a:blip>
          <a:srcRect l="-1132" r="19875" b="74901"/>
          <a:stretch/>
        </p:blipFill>
        <p:spPr bwMode="auto">
          <a:xfrm>
            <a:off x="1259632" y="1556792"/>
            <a:ext cx="6738064" cy="144016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gillianc\Documents\Photos New  21 April\Niue\Dec 2013\First tank off the lin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72800" y="-8229600"/>
            <a:ext cx="336000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8024" y="3284984"/>
            <a:ext cx="4200040" cy="3240040"/>
          </a:xfrm>
          <a:prstGeom prst="rect">
            <a:avLst/>
          </a:prstGeom>
        </p:spPr>
      </p:pic>
    </p:spTree>
    <p:extLst>
      <p:ext uri="{BB962C8B-B14F-4D97-AF65-F5344CB8AC3E}">
        <p14:creationId xmlns:p14="http://schemas.microsoft.com/office/powerpoint/2010/main" val="3037156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AU" dirty="0" smtClean="0"/>
              <a:t>Ailinglaplap, Marshall Islands</a:t>
            </a:r>
            <a:endParaRPr lang="en-AU" dirty="0"/>
          </a:p>
        </p:txBody>
      </p:sp>
      <p:sp>
        <p:nvSpPr>
          <p:cNvPr id="12" name="Content Placeholder 11"/>
          <p:cNvSpPr>
            <a:spLocks noGrp="1"/>
          </p:cNvSpPr>
          <p:nvPr>
            <p:ph sz="half" idx="1"/>
          </p:nvPr>
        </p:nvSpPr>
        <p:spPr>
          <a:xfrm>
            <a:off x="395536" y="1992307"/>
            <a:ext cx="4038600" cy="4525963"/>
          </a:xfrm>
        </p:spPr>
        <p:txBody>
          <a:bodyPr/>
          <a:lstStyle/>
          <a:p>
            <a:r>
              <a:rPr lang="en-AU" sz="2000" dirty="0" smtClean="0"/>
              <a:t>Many remote, low-lying atolls, vulnerable to erosion in RMI</a:t>
            </a:r>
            <a:endParaRPr lang="en-AU" sz="2000" dirty="0"/>
          </a:p>
        </p:txBody>
      </p:sp>
      <p:sp>
        <p:nvSpPr>
          <p:cNvPr id="13" name="Content Placeholder 12"/>
          <p:cNvSpPr>
            <a:spLocks noGrp="1"/>
          </p:cNvSpPr>
          <p:nvPr>
            <p:ph sz="half" idx="2"/>
          </p:nvPr>
        </p:nvSpPr>
        <p:spPr/>
        <p:txBody>
          <a:bodyPr/>
          <a:lstStyle/>
          <a:p>
            <a:r>
              <a:rPr lang="en-AU" sz="2000" dirty="0" smtClean="0"/>
              <a:t>SPC-GCCA: PSIS Project will undertake a demonstration coastal protection project including feasibility, design, construction and follow-up  monitoring to act as a blueprint for other similar sites in RMI</a:t>
            </a:r>
            <a:endParaRPr lang="en-AU" sz="2000" dirty="0"/>
          </a:p>
        </p:txBody>
      </p:sp>
      <p:sp>
        <p:nvSpPr>
          <p:cNvPr id="5" name="Slide Number Placeholder 4"/>
          <p:cNvSpPr>
            <a:spLocks noGrp="1"/>
          </p:cNvSpPr>
          <p:nvPr>
            <p:ph type="sldNum" sz="quarter" idx="12"/>
          </p:nvPr>
        </p:nvSpPr>
        <p:spPr>
          <a:xfrm>
            <a:off x="3131840" y="6741368"/>
            <a:ext cx="2133600" cy="0"/>
          </a:xfrm>
          <a:prstGeom prst="rect">
            <a:avLst/>
          </a:prstGeom>
        </p:spPr>
        <p:txBody>
          <a:bodyPr/>
          <a:lstStyle/>
          <a:p>
            <a:pPr>
              <a:defRPr/>
            </a:pPr>
            <a:endParaRPr lang="en-US" dirty="0">
              <a:solidFill>
                <a:srgbClr val="000000"/>
              </a:solidFill>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2852936"/>
            <a:ext cx="3076575"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0575" y="4005064"/>
            <a:ext cx="4543425" cy="217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10812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3. Addressing impact and vulnerability through SPREP</a:t>
            </a:r>
            <a:endParaRPr lang="en-AU" dirty="0"/>
          </a:p>
        </p:txBody>
      </p:sp>
      <p:sp>
        <p:nvSpPr>
          <p:cNvPr id="3" name="Content Placeholder 2"/>
          <p:cNvSpPr>
            <a:spLocks noGrp="1"/>
          </p:cNvSpPr>
          <p:nvPr>
            <p:ph idx="1"/>
          </p:nvPr>
        </p:nvSpPr>
        <p:spPr/>
        <p:txBody>
          <a:bodyPr/>
          <a:lstStyle/>
          <a:p>
            <a:endParaRPr lang="en-AU"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17</a:t>
            </a:fld>
            <a:endParaRPr lang="en-US">
              <a:solidFill>
                <a:srgbClr val="000000"/>
              </a:solidFill>
            </a:endParaRPr>
          </a:p>
        </p:txBody>
      </p:sp>
    </p:spTree>
    <p:extLst>
      <p:ext uri="{BB962C8B-B14F-4D97-AF65-F5344CB8AC3E}">
        <p14:creationId xmlns:p14="http://schemas.microsoft.com/office/powerpoint/2010/main" val="3291069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Partnership in ecosystem-based adaptation and climate change vulnerability in Choiseul</a:t>
            </a:r>
            <a:endParaRPr lang="en-US" sz="3200"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18</a:t>
            </a:fld>
            <a:endParaRPr lang="en-US">
              <a:solidFill>
                <a:srgbClr val="000000"/>
              </a:solidFill>
            </a:endParaRPr>
          </a:p>
        </p:txBody>
      </p:sp>
      <p:pic>
        <p:nvPicPr>
          <p:cNvPr id="6" name="Picture 2"/>
          <p:cNvPicPr>
            <a:picLocks noChangeAspect="1" noChangeArrowheads="1"/>
          </p:cNvPicPr>
          <p:nvPr/>
        </p:nvPicPr>
        <p:blipFill>
          <a:blip r:embed="rId2" cstate="print"/>
          <a:srcRect/>
          <a:stretch>
            <a:fillRect/>
          </a:stretch>
        </p:blipFill>
        <p:spPr bwMode="auto">
          <a:xfrm>
            <a:off x="1143000" y="1524000"/>
            <a:ext cx="6817659" cy="3962400"/>
          </a:xfrm>
          <a:prstGeom prst="rect">
            <a:avLst/>
          </a:prstGeom>
          <a:noFill/>
          <a:ln w="9525">
            <a:noFill/>
            <a:miter lim="800000"/>
            <a:headEnd/>
            <a:tailEnd/>
          </a:ln>
          <a:effectLst/>
        </p:spPr>
      </p:pic>
      <p:pic>
        <p:nvPicPr>
          <p:cNvPr id="7" name="Picture 2" descr="C:\Users\pauld\Documents\Documents\Communications Material\info bar.jpg"/>
          <p:cNvPicPr>
            <a:picLocks noChangeAspect="1" noChangeArrowheads="1"/>
          </p:cNvPicPr>
          <p:nvPr/>
        </p:nvPicPr>
        <p:blipFill>
          <a:blip r:embed="rId3"/>
          <a:srcRect/>
          <a:stretch>
            <a:fillRect/>
          </a:stretch>
        </p:blipFill>
        <p:spPr bwMode="auto">
          <a:xfrm>
            <a:off x="1143000" y="5105400"/>
            <a:ext cx="6781800" cy="1180145"/>
          </a:xfrm>
          <a:prstGeom prst="rect">
            <a:avLst/>
          </a:prstGeom>
          <a:noFill/>
        </p:spPr>
      </p:pic>
      <p:pic>
        <p:nvPicPr>
          <p:cNvPr id="1026" name="Picture 2"/>
          <p:cNvPicPr>
            <a:picLocks noChangeAspect="1" noChangeArrowheads="1"/>
          </p:cNvPicPr>
          <p:nvPr/>
        </p:nvPicPr>
        <p:blipFill>
          <a:blip r:embed="rId4"/>
          <a:srcRect/>
          <a:stretch>
            <a:fillRect/>
          </a:stretch>
        </p:blipFill>
        <p:spPr bwMode="auto">
          <a:xfrm>
            <a:off x="2667000" y="6096000"/>
            <a:ext cx="2819400" cy="460595"/>
          </a:xfrm>
          <a:prstGeom prst="rect">
            <a:avLst/>
          </a:prstGeom>
          <a:noFill/>
          <a:ln w="9525">
            <a:noFill/>
            <a:miter lim="800000"/>
            <a:headEnd/>
            <a:tailEnd/>
          </a:ln>
          <a:effectLst/>
        </p:spPr>
      </p:pic>
      <p:sp>
        <p:nvSpPr>
          <p:cNvPr id="8" name="Title 1"/>
          <p:cNvSpPr txBox="1">
            <a:spLocks/>
          </p:cNvSpPr>
          <p:nvPr/>
        </p:nvSpPr>
        <p:spPr>
          <a:xfrm>
            <a:off x="4572000" y="1828800"/>
            <a:ext cx="3276600" cy="838200"/>
          </a:xfrm>
          <a:prstGeom prst="rect">
            <a:avLst/>
          </a:prstGeom>
        </p:spPr>
        <p:txBody>
          <a:bodyPr vert="horz" lIns="91440" tIns="45720" rIns="91440" bIns="45720" rtlCol="0" anchor="ctr">
            <a:noAutofit/>
          </a:bodyPr>
          <a:lstStyle/>
          <a:p>
            <a:pPr lvl="0" algn="r">
              <a:spcBef>
                <a:spcPct val="0"/>
              </a:spcBef>
            </a:pPr>
            <a:r>
              <a:rPr lang="en-AU" sz="2400" b="1" dirty="0">
                <a:solidFill>
                  <a:srgbClr val="0070C0"/>
                </a:solidFill>
                <a:latin typeface="Myriad Pro" pitchFamily="34" charset="0"/>
                <a:ea typeface="+mj-ea"/>
                <a:cs typeface="+mj-cs"/>
              </a:rPr>
              <a:t> Choiseul </a:t>
            </a:r>
            <a:r>
              <a:rPr lang="en-AU" sz="2400" b="1" dirty="0" smtClean="0">
                <a:solidFill>
                  <a:srgbClr val="0070C0"/>
                </a:solidFill>
                <a:latin typeface="Myriad Pro" pitchFamily="34" charset="0"/>
                <a:ea typeface="+mj-ea"/>
                <a:cs typeface="+mj-cs"/>
              </a:rPr>
              <a:t>Province</a:t>
            </a:r>
          </a:p>
          <a:p>
            <a:pPr lvl="0" algn="r">
              <a:spcBef>
                <a:spcPct val="0"/>
              </a:spcBef>
            </a:pPr>
            <a:r>
              <a:rPr kumimoji="0" lang="en-US" sz="1600" b="1" i="0" u="none" strike="noStrike" kern="1200" cap="none" spc="0" normalizeH="0" baseline="0" noProof="0" dirty="0" smtClean="0">
                <a:ln>
                  <a:noFill/>
                </a:ln>
                <a:solidFill>
                  <a:srgbClr val="0070C0"/>
                </a:solidFill>
                <a:effectLst/>
                <a:uLnTx/>
                <a:uFillTx/>
                <a:latin typeface="Myriad Pro" pitchFamily="34" charset="0"/>
                <a:ea typeface="+mj-ea"/>
                <a:cs typeface="+mj-cs"/>
              </a:rPr>
              <a:t>Vulnerability Assessment</a:t>
            </a:r>
            <a:endParaRPr kumimoji="0" lang="en-AU" sz="1600" b="1" i="0" u="none" strike="noStrike" kern="1200" cap="none" spc="0" normalizeH="0" baseline="0" noProof="0" dirty="0" smtClean="0">
              <a:ln>
                <a:noFill/>
              </a:ln>
              <a:solidFill>
                <a:srgbClr val="0070C0"/>
              </a:solidFill>
              <a:effectLst/>
              <a:uLnTx/>
              <a:uFillTx/>
              <a:latin typeface="Myriad Pro" pitchFamily="34" charset="0"/>
              <a:ea typeface="+mj-ea"/>
              <a:cs typeface="+mj-cs"/>
            </a:endParaRPr>
          </a:p>
        </p:txBody>
      </p:sp>
    </p:spTree>
    <p:extLst>
      <p:ext uri="{BB962C8B-B14F-4D97-AF65-F5344CB8AC3E}">
        <p14:creationId xmlns:p14="http://schemas.microsoft.com/office/powerpoint/2010/main" val="1470094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457200"/>
            <a:ext cx="10820400" cy="784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2050" name="Picture 2" descr="C:\Users\carloi\Desktop\Honiara - Media training\PPT\A0 - incomes.jpg"/>
          <p:cNvPicPr>
            <a:picLocks noChangeAspect="1" noChangeArrowheads="1"/>
          </p:cNvPicPr>
          <p:nvPr/>
        </p:nvPicPr>
        <p:blipFill>
          <a:blip r:embed="rId2"/>
          <a:srcRect/>
          <a:stretch>
            <a:fillRect/>
          </a:stretch>
        </p:blipFill>
        <p:spPr bwMode="auto">
          <a:xfrm>
            <a:off x="-246347" y="-152400"/>
            <a:ext cx="10609547" cy="6705600"/>
          </a:xfrm>
          <a:prstGeom prst="rect">
            <a:avLst/>
          </a:prstGeom>
          <a:noFill/>
        </p:spPr>
      </p:pic>
    </p:spTree>
    <p:extLst>
      <p:ext uri="{BB962C8B-B14F-4D97-AF65-F5344CB8AC3E}">
        <p14:creationId xmlns:p14="http://schemas.microsoft.com/office/powerpoint/2010/main" val="2914385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Outline of Presentation</a:t>
            </a:r>
            <a:endParaRPr lang="en-AU" dirty="0"/>
          </a:p>
        </p:txBody>
      </p:sp>
      <p:sp>
        <p:nvSpPr>
          <p:cNvPr id="3" name="Content Placeholder 2"/>
          <p:cNvSpPr>
            <a:spLocks noGrp="1"/>
          </p:cNvSpPr>
          <p:nvPr>
            <p:ph idx="1"/>
          </p:nvPr>
        </p:nvSpPr>
        <p:spPr/>
        <p:txBody>
          <a:bodyPr/>
          <a:lstStyle/>
          <a:p>
            <a:pPr marL="0" indent="0">
              <a:buNone/>
            </a:pPr>
            <a:r>
              <a:rPr lang="en-AU" sz="2400" dirty="0" smtClean="0"/>
              <a:t>1. Addressing impact and vulnerability through USP/EU-GCCA: </a:t>
            </a:r>
          </a:p>
          <a:p>
            <a:pPr lvl="1"/>
            <a:r>
              <a:rPr lang="en-AU" sz="2000" dirty="0" smtClean="0"/>
              <a:t>Formal training</a:t>
            </a:r>
          </a:p>
          <a:p>
            <a:pPr lvl="1"/>
            <a:r>
              <a:rPr lang="en-AU" sz="2000" dirty="0" smtClean="0"/>
              <a:t>Informal training </a:t>
            </a:r>
          </a:p>
          <a:p>
            <a:pPr lvl="1"/>
            <a:r>
              <a:rPr lang="en-AU" sz="2000" dirty="0" smtClean="0"/>
              <a:t>Publications and Best Practices for Adaptation </a:t>
            </a:r>
          </a:p>
          <a:p>
            <a:pPr marL="0" indent="0">
              <a:buNone/>
            </a:pPr>
            <a:r>
              <a:rPr lang="en-AU" sz="2400" dirty="0" smtClean="0"/>
              <a:t>2. Addressing impact and vulnerability especially in isolated outlying islands SPC-GCCA: PSIS </a:t>
            </a:r>
          </a:p>
          <a:p>
            <a:pPr marL="0" indent="0">
              <a:buNone/>
            </a:pPr>
            <a:r>
              <a:rPr lang="en-AU" sz="2400" dirty="0" smtClean="0"/>
              <a:t>3. Addressing impact and vulnerability – examples from SPREP</a:t>
            </a:r>
            <a:endParaRPr lang="en-AU" sz="2400" dirty="0"/>
          </a:p>
        </p:txBody>
      </p:sp>
    </p:spTree>
    <p:extLst>
      <p:ext uri="{BB962C8B-B14F-4D97-AF65-F5344CB8AC3E}">
        <p14:creationId xmlns:p14="http://schemas.microsoft.com/office/powerpoint/2010/main" val="3408349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Adaptation Options</a:t>
            </a:r>
            <a:endParaRPr lang="en-US" dirty="0"/>
          </a:p>
        </p:txBody>
      </p:sp>
      <p:sp>
        <p:nvSpPr>
          <p:cNvPr id="11" name="Content Placeholder 10"/>
          <p:cNvSpPr>
            <a:spLocks noGrp="1"/>
          </p:cNvSpPr>
          <p:nvPr>
            <p:ph idx="1"/>
          </p:nvPr>
        </p:nvSpPr>
        <p:spPr/>
        <p:txBody>
          <a:bodyPr/>
          <a:lstStyle/>
          <a:p>
            <a:endParaRPr lang="en-US"/>
          </a:p>
        </p:txBody>
      </p:sp>
      <p:pic>
        <p:nvPicPr>
          <p:cNvPr id="8" name="Content Placeholder 5" descr="r-r diagram.jpg"/>
          <p:cNvPicPr>
            <a:picLocks noChangeAspect="1"/>
          </p:cNvPicPr>
          <p:nvPr/>
        </p:nvPicPr>
        <p:blipFill>
          <a:blip r:embed="rId2"/>
          <a:stretch>
            <a:fillRect/>
          </a:stretch>
        </p:blipFill>
        <p:spPr bwMode="auto">
          <a:xfrm>
            <a:off x="990600" y="1600200"/>
            <a:ext cx="6781800" cy="5002862"/>
          </a:xfrm>
          <a:prstGeom prst="rect">
            <a:avLst/>
          </a:prstGeom>
          <a:noFill/>
          <a:ln w="9525">
            <a:noFill/>
            <a:miter lim="800000"/>
            <a:headEnd/>
            <a:tailEnd/>
          </a:ln>
        </p:spPr>
      </p:pic>
    </p:spTree>
    <p:extLst>
      <p:ext uri="{BB962C8B-B14F-4D97-AF65-F5344CB8AC3E}">
        <p14:creationId xmlns:p14="http://schemas.microsoft.com/office/powerpoint/2010/main" val="39987953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457200"/>
            <a:ext cx="10820400" cy="784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p:cNvSpPr>
            <a:spLocks noGrp="1"/>
          </p:cNvSpPr>
          <p:nvPr>
            <p:ph idx="1"/>
          </p:nvPr>
        </p:nvSpPr>
        <p:spPr>
          <a:xfrm>
            <a:off x="76200" y="152400"/>
            <a:ext cx="3429000" cy="6705600"/>
          </a:xfrm>
        </p:spPr>
        <p:txBody>
          <a:bodyPr>
            <a:normAutofit fontScale="55000" lnSpcReduction="20000"/>
          </a:bodyPr>
          <a:lstStyle/>
          <a:p>
            <a:r>
              <a:rPr lang="en-US" dirty="0" smtClean="0"/>
              <a:t>Almost all communities in Choiseul are coastal. The terrestrial, freshwater and marine ecosystems they depend on are closely linked by the relatively small catchment areas that connect the mountains, coastline and reefs. </a:t>
            </a:r>
          </a:p>
          <a:p>
            <a:endParaRPr lang="en-US" dirty="0" smtClean="0"/>
          </a:p>
          <a:p>
            <a:r>
              <a:rPr lang="en-US" dirty="0" smtClean="0"/>
              <a:t>Ridge to reef planning integrates multiple sectors including agriculture, environment, forestry and fisheries in order to protect community livelihoods.</a:t>
            </a:r>
          </a:p>
          <a:p>
            <a:endParaRPr lang="en-US" dirty="0" smtClean="0"/>
          </a:p>
          <a:p>
            <a:r>
              <a:rPr lang="en-US" dirty="0" smtClean="0"/>
              <a:t>Tribal leaders of Choiseul have already decided to work towards a network of protected areas by agreeing to the Ridge to Reef Protected Area Network plan. This was facilitated by The Nature Conservancy and the </a:t>
            </a:r>
            <a:r>
              <a:rPr lang="en-US" dirty="0" err="1" smtClean="0"/>
              <a:t>Lauru</a:t>
            </a:r>
            <a:r>
              <a:rPr lang="en-US" dirty="0" smtClean="0"/>
              <a:t> Land Conference of Tribal Community. </a:t>
            </a:r>
            <a:endParaRPr lang="en-US" sz="3800" dirty="0" smtClean="0"/>
          </a:p>
          <a:p>
            <a:pPr>
              <a:buNone/>
            </a:pPr>
            <a:endParaRPr lang="en-AU" dirty="0"/>
          </a:p>
        </p:txBody>
      </p:sp>
      <p:pic>
        <p:nvPicPr>
          <p:cNvPr id="4" name="Picture 2" descr="C:\Users\pauld\Desktop\ridge-community-reef.jpg"/>
          <p:cNvPicPr>
            <a:picLocks noChangeAspect="1" noChangeArrowheads="1"/>
          </p:cNvPicPr>
          <p:nvPr/>
        </p:nvPicPr>
        <p:blipFill>
          <a:blip r:embed="rId2" cstate="print"/>
          <a:srcRect/>
          <a:stretch>
            <a:fillRect/>
          </a:stretch>
        </p:blipFill>
        <p:spPr bwMode="auto">
          <a:xfrm>
            <a:off x="3810000" y="-1832808"/>
            <a:ext cx="5410200" cy="8690809"/>
          </a:xfrm>
          <a:prstGeom prst="rect">
            <a:avLst/>
          </a:prstGeom>
          <a:noFill/>
          <a:ln w="9525">
            <a:noFill/>
            <a:miter lim="800000"/>
            <a:headEnd/>
            <a:tailEnd/>
          </a:ln>
        </p:spPr>
      </p:pic>
    </p:spTree>
    <p:extLst>
      <p:ext uri="{BB962C8B-B14F-4D97-AF65-F5344CB8AC3E}">
        <p14:creationId xmlns:p14="http://schemas.microsoft.com/office/powerpoint/2010/main" val="32074850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0" y="1905000"/>
            <a:ext cx="5029200" cy="4525963"/>
          </a:xfrm>
        </p:spPr>
        <p:txBody>
          <a:bodyPr>
            <a:normAutofit lnSpcReduction="10000"/>
          </a:bodyPr>
          <a:lstStyle/>
          <a:p>
            <a:pPr>
              <a:buNone/>
            </a:pPr>
            <a:r>
              <a:rPr lang="en-US" sz="3600" b="1" dirty="0" smtClean="0">
                <a:solidFill>
                  <a:schemeClr val="accent5">
                    <a:lumMod val="75000"/>
                  </a:schemeClr>
                </a:solidFill>
              </a:rPr>
              <a:t>Via an </a:t>
            </a:r>
            <a:r>
              <a:rPr lang="en-US" sz="3600" b="1" dirty="0" err="1" smtClean="0">
                <a:solidFill>
                  <a:schemeClr val="accent5">
                    <a:lumMod val="75000"/>
                  </a:schemeClr>
                </a:solidFill>
              </a:rPr>
              <a:t>EbA</a:t>
            </a:r>
            <a:r>
              <a:rPr lang="en-US" sz="3600" b="1" dirty="0" smtClean="0">
                <a:solidFill>
                  <a:schemeClr val="accent5">
                    <a:lumMod val="75000"/>
                  </a:schemeClr>
                </a:solidFill>
              </a:rPr>
              <a:t> approach:</a:t>
            </a:r>
          </a:p>
          <a:p>
            <a:endParaRPr lang="en-US" sz="2000" dirty="0" smtClean="0"/>
          </a:p>
          <a:p>
            <a:r>
              <a:rPr lang="en-US" sz="2000" dirty="0" smtClean="0"/>
              <a:t>Secondary ecosystem services are also provided through this approach. </a:t>
            </a:r>
          </a:p>
          <a:p>
            <a:endParaRPr lang="en-US" sz="2000" dirty="0" smtClean="0"/>
          </a:p>
          <a:p>
            <a:r>
              <a:rPr lang="en-US" sz="2000" dirty="0" smtClean="0"/>
              <a:t>For example, landslide risk can be reduced by keeping intact forest on steep slopes. Mangroves and coastal vegetation can be replanted for coastal protection. </a:t>
            </a:r>
          </a:p>
          <a:p>
            <a:endParaRPr lang="en-US" sz="2000" dirty="0" smtClean="0"/>
          </a:p>
          <a:p>
            <a:r>
              <a:rPr lang="en-US" sz="2000" dirty="0" smtClean="0"/>
              <a:t>These activities also then provide firewood, fish habitat, building materials and food for local communities</a:t>
            </a:r>
            <a:endParaRPr lang="en-AU" sz="2000" dirty="0"/>
          </a:p>
        </p:txBody>
      </p:sp>
      <p:pic>
        <p:nvPicPr>
          <p:cNvPr id="4" name="Picture 2" descr="C:\Users\pauld\Documents\Documents\Communications Material\EbA illustration - Original design by Sevuloni Tora.jpg"/>
          <p:cNvPicPr>
            <a:picLocks noChangeAspect="1" noChangeArrowheads="1"/>
          </p:cNvPicPr>
          <p:nvPr/>
        </p:nvPicPr>
        <p:blipFill>
          <a:blip r:embed="rId2"/>
          <a:srcRect/>
          <a:stretch>
            <a:fillRect/>
          </a:stretch>
        </p:blipFill>
        <p:spPr bwMode="auto">
          <a:xfrm>
            <a:off x="-5638800" y="1"/>
            <a:ext cx="9144000" cy="7019366"/>
          </a:xfrm>
          <a:prstGeom prst="rect">
            <a:avLst/>
          </a:prstGeom>
          <a:noFill/>
        </p:spPr>
      </p:pic>
    </p:spTree>
    <p:extLst>
      <p:ext uri="{BB962C8B-B14F-4D97-AF65-F5344CB8AC3E}">
        <p14:creationId xmlns:p14="http://schemas.microsoft.com/office/powerpoint/2010/main" val="1763202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209800" y="6248400"/>
            <a:ext cx="8229600" cy="533400"/>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Myriad Pro" pitchFamily="34" charset="0"/>
                <a:ea typeface="+mn-ea"/>
                <a:cs typeface="+mn-cs"/>
              </a:rPr>
              <a:t>Reports and more information at: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Myriad Pro" pitchFamily="34" charset="0"/>
                <a:ea typeface="+mn-ea"/>
                <a:cs typeface="+mn-cs"/>
                <a:hlinkClick r:id="rId2"/>
              </a:rPr>
              <a:t>www.sprep.org</a:t>
            </a: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Myriad Pro"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Myriad Pro" pitchFamily="34" charset="0"/>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AU" sz="2400" b="0" i="0" u="none" strike="noStrike" kern="1200" cap="none" spc="0" normalizeH="0" baseline="0" noProof="0" dirty="0">
              <a:ln>
                <a:noFill/>
              </a:ln>
              <a:solidFill>
                <a:schemeClr val="tx1">
                  <a:lumMod val="75000"/>
                  <a:lumOff val="25000"/>
                </a:schemeClr>
              </a:solidFill>
              <a:effectLst/>
              <a:uLnTx/>
              <a:uFillTx/>
              <a:latin typeface="Myriad Pro" pitchFamily="34" charset="0"/>
              <a:ea typeface="+mn-ea"/>
              <a:cs typeface="+mn-cs"/>
            </a:endParaRPr>
          </a:p>
        </p:txBody>
      </p:sp>
      <p:pic>
        <p:nvPicPr>
          <p:cNvPr id="6" name="Picture 5"/>
          <p:cNvPicPr>
            <a:picLocks noChangeAspect="1" noChangeArrowheads="1"/>
          </p:cNvPicPr>
          <p:nvPr/>
        </p:nvPicPr>
        <p:blipFill>
          <a:blip r:embed="rId3" cstate="print"/>
          <a:srcRect/>
          <a:stretch>
            <a:fillRect/>
          </a:stretch>
        </p:blipFill>
        <p:spPr bwMode="auto">
          <a:xfrm>
            <a:off x="2209800" y="2514600"/>
            <a:ext cx="2209292" cy="2944073"/>
          </a:xfrm>
          <a:prstGeom prst="rect">
            <a:avLst/>
          </a:prstGeom>
          <a:noFill/>
          <a:ln w="9525">
            <a:noFill/>
            <a:miter lim="800000"/>
            <a:headEnd/>
            <a:tailEnd/>
          </a:ln>
          <a:effectLst>
            <a:outerShdw dist="38100" dir="2700000" sx="105000" sy="105000" algn="tl" rotWithShape="0">
              <a:srgbClr val="000000">
                <a:alpha val="39999"/>
              </a:srgbClr>
            </a:outerShdw>
          </a:effectLst>
        </p:spPr>
      </p:pic>
      <p:pic>
        <p:nvPicPr>
          <p:cNvPr id="7" name="Picture 6"/>
          <p:cNvPicPr>
            <a:picLocks noChangeAspect="1" noChangeArrowheads="1"/>
          </p:cNvPicPr>
          <p:nvPr/>
        </p:nvPicPr>
        <p:blipFill>
          <a:blip r:embed="rId4" cstate="print"/>
          <a:srcRect/>
          <a:stretch>
            <a:fillRect/>
          </a:stretch>
        </p:blipFill>
        <p:spPr bwMode="auto">
          <a:xfrm rot="21079168">
            <a:off x="346418" y="3709443"/>
            <a:ext cx="1902880" cy="2715473"/>
          </a:xfrm>
          <a:prstGeom prst="rect">
            <a:avLst/>
          </a:prstGeom>
          <a:noFill/>
          <a:ln w="9525">
            <a:noFill/>
            <a:miter lim="800000"/>
            <a:headEnd/>
            <a:tailEnd/>
          </a:ln>
          <a:effectLst>
            <a:outerShdw dist="38100" sx="103000" sy="103000" algn="l" rotWithShape="0">
              <a:srgbClr val="808080">
                <a:alpha val="39999"/>
              </a:srgbClr>
            </a:outerShdw>
          </a:effectLst>
        </p:spPr>
      </p:pic>
      <p:pic>
        <p:nvPicPr>
          <p:cNvPr id="9" name="Picture 8" descr="ChoiseulV&amp;A_website_Page_01.jpg"/>
          <p:cNvPicPr/>
          <p:nvPr/>
        </p:nvPicPr>
        <p:blipFill>
          <a:blip r:embed="rId5"/>
          <a:stretch>
            <a:fillRect/>
          </a:stretch>
        </p:blipFill>
        <p:spPr>
          <a:xfrm rot="459915">
            <a:off x="511112" y="1258440"/>
            <a:ext cx="1897886" cy="2492151"/>
          </a:xfrm>
          <a:prstGeom prst="rect">
            <a:avLst/>
          </a:prstGeom>
        </p:spPr>
      </p:pic>
      <p:sp>
        <p:nvSpPr>
          <p:cNvPr id="8" name="Title 7"/>
          <p:cNvSpPr>
            <a:spLocks noGrp="1"/>
          </p:cNvSpPr>
          <p:nvPr>
            <p:ph type="title"/>
          </p:nvPr>
        </p:nvSpPr>
        <p:spPr/>
        <p:txBody>
          <a:bodyPr/>
          <a:lstStyle/>
          <a:p>
            <a:r>
              <a:rPr lang="en-US" dirty="0" smtClean="0"/>
              <a:t>Tools and Publications</a:t>
            </a:r>
            <a:endParaRPr lang="en-US" dirty="0"/>
          </a:p>
        </p:txBody>
      </p:sp>
      <p:sp>
        <p:nvSpPr>
          <p:cNvPr id="10" name="Content Placeholder 9"/>
          <p:cNvSpPr>
            <a:spLocks noGrp="1"/>
          </p:cNvSpPr>
          <p:nvPr>
            <p:ph idx="4294967295"/>
          </p:nvPr>
        </p:nvSpPr>
        <p:spPr>
          <a:xfrm>
            <a:off x="5105400" y="1600200"/>
            <a:ext cx="4038600" cy="4572000"/>
          </a:xfrm>
        </p:spPr>
        <p:txBody>
          <a:bodyPr>
            <a:normAutofit lnSpcReduction="10000"/>
          </a:bodyPr>
          <a:lstStyle/>
          <a:p>
            <a:r>
              <a:rPr lang="en-AU" sz="1800" dirty="0" err="1" smtClean="0"/>
              <a:t>EbA</a:t>
            </a:r>
            <a:r>
              <a:rPr lang="en-AU" sz="1800" dirty="0" smtClean="0"/>
              <a:t> toolbox &amp; supporting information for Pacific Islands.</a:t>
            </a:r>
          </a:p>
          <a:p>
            <a:endParaRPr lang="en-US" sz="1800" dirty="0" smtClean="0"/>
          </a:p>
          <a:p>
            <a:r>
              <a:rPr lang="en-US" sz="1800" dirty="0" smtClean="0"/>
              <a:t>Legal framework for </a:t>
            </a:r>
            <a:r>
              <a:rPr lang="en-US" sz="1800" dirty="0" err="1" smtClean="0"/>
              <a:t>EbA</a:t>
            </a:r>
            <a:r>
              <a:rPr lang="en-US" sz="1800" dirty="0" smtClean="0"/>
              <a:t> in the Pacific.</a:t>
            </a:r>
            <a:endParaRPr lang="en-AU" sz="1800" dirty="0" smtClean="0"/>
          </a:p>
          <a:p>
            <a:endParaRPr lang="en-AU" sz="1800" dirty="0" smtClean="0"/>
          </a:p>
          <a:p>
            <a:r>
              <a:rPr lang="en-AU" sz="1800" dirty="0" smtClean="0"/>
              <a:t>Choiseul Province – full length vulnerability assessment. </a:t>
            </a:r>
          </a:p>
          <a:p>
            <a:pPr>
              <a:buNone/>
            </a:pPr>
            <a:endParaRPr lang="en-AU" sz="1800" dirty="0" smtClean="0"/>
          </a:p>
          <a:p>
            <a:r>
              <a:rPr lang="en-AU" sz="1800" dirty="0" smtClean="0"/>
              <a:t>Coastal </a:t>
            </a:r>
            <a:r>
              <a:rPr lang="en-AU" sz="1800" dirty="0" err="1" smtClean="0"/>
              <a:t>EbA</a:t>
            </a:r>
            <a:r>
              <a:rPr lang="en-AU" sz="1800" dirty="0" smtClean="0"/>
              <a:t> projects with Samoa, Vanuatu and Kiribati. USAID water sector </a:t>
            </a:r>
            <a:r>
              <a:rPr lang="en-AU" sz="1800" dirty="0" err="1" smtClean="0"/>
              <a:t>EbA</a:t>
            </a:r>
            <a:r>
              <a:rPr lang="en-AU" sz="1800" dirty="0" smtClean="0"/>
              <a:t> work in Kiribati.</a:t>
            </a:r>
          </a:p>
          <a:p>
            <a:endParaRPr lang="en-AU" sz="1800" dirty="0" smtClean="0"/>
          </a:p>
          <a:p>
            <a:r>
              <a:rPr lang="en-AU" sz="1800" dirty="0" smtClean="0"/>
              <a:t>Increasing interest from many countries across the Pacific.</a:t>
            </a:r>
            <a:endParaRPr lang="en-AU" sz="1800" dirty="0"/>
          </a:p>
        </p:txBody>
      </p:sp>
    </p:spTree>
    <p:extLst>
      <p:ext uri="{BB962C8B-B14F-4D97-AF65-F5344CB8AC3E}">
        <p14:creationId xmlns:p14="http://schemas.microsoft.com/office/powerpoint/2010/main" val="9124394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Integrated Vulnerability and Adaptation Assessment </a:t>
            </a:r>
            <a:r>
              <a:rPr lang="en-US" sz="2400" dirty="0" err="1" smtClean="0"/>
              <a:t>Abayang</a:t>
            </a:r>
            <a:r>
              <a:rPr lang="en-US" sz="2400" dirty="0" smtClean="0"/>
              <a:t> Whole of Island Approach</a:t>
            </a:r>
            <a:br>
              <a:rPr lang="en-US" sz="2400" dirty="0" smtClean="0"/>
            </a:br>
            <a:endParaRPr lang="en-US" sz="2400" dirty="0"/>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24</a:t>
            </a:fld>
            <a:endParaRPr lang="en-US">
              <a:solidFill>
                <a:srgbClr val="000000"/>
              </a:solidFill>
            </a:endParaRPr>
          </a:p>
        </p:txBody>
      </p:sp>
      <p:pic>
        <p:nvPicPr>
          <p:cNvPr id="2050" name="Picture 2" descr="C:\Users\salesan\Documents\GCCA\Bussels-May2014\presentations\PAGE 6-7 300dpi.jpg"/>
          <p:cNvPicPr>
            <a:picLocks noChangeAspect="1" noChangeArrowheads="1"/>
          </p:cNvPicPr>
          <p:nvPr/>
        </p:nvPicPr>
        <p:blipFill>
          <a:blip r:embed="rId2" cstate="print"/>
          <a:srcRect/>
          <a:stretch>
            <a:fillRect/>
          </a:stretch>
        </p:blipFill>
        <p:spPr bwMode="auto">
          <a:xfrm>
            <a:off x="0" y="1523662"/>
            <a:ext cx="7315200" cy="5172691"/>
          </a:xfrm>
          <a:prstGeom prst="rect">
            <a:avLst/>
          </a:prstGeom>
          <a:noFill/>
        </p:spPr>
      </p:pic>
      <p:pic>
        <p:nvPicPr>
          <p:cNvPr id="6" name="Picture 5" descr="All logos v3.jpg"/>
          <p:cNvPicPr/>
          <p:nvPr/>
        </p:nvPicPr>
        <p:blipFill>
          <a:blip r:embed="rId3" cstate="print"/>
          <a:stretch>
            <a:fillRect/>
          </a:stretch>
        </p:blipFill>
        <p:spPr>
          <a:xfrm rot="5400000">
            <a:off x="5724250" y="3191150"/>
            <a:ext cx="4343400" cy="1161500"/>
          </a:xfrm>
          <a:prstGeom prst="rect">
            <a:avLst/>
          </a:prstGeom>
        </p:spPr>
      </p:pic>
      <p:pic>
        <p:nvPicPr>
          <p:cNvPr id="7" name="Picture 2" descr="C:\Users\Karen\Desktop\POETCom\logos\POETCom\Pacific Organic logo - English version.bmp"/>
          <p:cNvPicPr>
            <a:picLocks noChangeAspect="1" noChangeArrowheads="1"/>
          </p:cNvPicPr>
          <p:nvPr/>
        </p:nvPicPr>
        <p:blipFill>
          <a:blip r:embed="rId4" cstate="print"/>
          <a:srcRect/>
          <a:stretch>
            <a:fillRect/>
          </a:stretch>
        </p:blipFill>
        <p:spPr bwMode="auto">
          <a:xfrm rot="5400000">
            <a:off x="7287997" y="6123204"/>
            <a:ext cx="587806" cy="228599"/>
          </a:xfrm>
          <a:prstGeom prst="rect">
            <a:avLst/>
          </a:prstGeom>
          <a:noFill/>
        </p:spPr>
      </p:pic>
    </p:spTree>
    <p:extLst>
      <p:ext uri="{BB962C8B-B14F-4D97-AF65-F5344CB8AC3E}">
        <p14:creationId xmlns:p14="http://schemas.microsoft.com/office/powerpoint/2010/main" val="40784214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268760"/>
            <a:ext cx="8534400" cy="4800600"/>
          </a:xfrm>
        </p:spPr>
        <p:txBody>
          <a:bodyPr/>
          <a:lstStyle/>
          <a:p>
            <a:pPr algn="just" eaLnBrk="1" hangingPunct="1">
              <a:buNone/>
            </a:pPr>
            <a:r>
              <a:rPr lang="en-GB" dirty="0" smtClean="0">
                <a:solidFill>
                  <a:srgbClr val="103C72"/>
                </a:solidFill>
                <a:latin typeface="Arial" charset="0"/>
                <a:cs typeface="Arial" charset="0"/>
              </a:rPr>
              <a:t> </a:t>
            </a:r>
            <a:endParaRPr lang="en-GB" sz="2000" dirty="0" smtClean="0">
              <a:solidFill>
                <a:srgbClr val="103C72"/>
              </a:solidFill>
              <a:latin typeface="Arial" charset="0"/>
              <a:cs typeface="Arial" charset="0"/>
            </a:endParaRPr>
          </a:p>
          <a:p>
            <a:endParaRPr lang="en-GB" dirty="0" smtClean="0"/>
          </a:p>
          <a:p>
            <a:pPr algn="ctr">
              <a:buNone/>
            </a:pPr>
            <a:r>
              <a:rPr lang="en-GB" sz="7200" dirty="0" smtClean="0"/>
              <a:t>Thank You</a:t>
            </a:r>
          </a:p>
          <a:p>
            <a:pPr algn="ctr">
              <a:buNone/>
            </a:pPr>
            <a:endParaRPr lang="en-GB" dirty="0" smtClean="0"/>
          </a:p>
        </p:txBody>
      </p:sp>
    </p:spTree>
    <p:extLst>
      <p:ext uri="{BB962C8B-B14F-4D97-AF65-F5344CB8AC3E}">
        <p14:creationId xmlns:p14="http://schemas.microsoft.com/office/powerpoint/2010/main" val="64795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 (2).jpg"/>
          <p:cNvPicPr>
            <a:picLocks noChangeAspect="1"/>
          </p:cNvPicPr>
          <p:nvPr/>
        </p:nvPicPr>
        <p:blipFill>
          <a:blip r:embed="rId2" cstate="print"/>
          <a:stretch>
            <a:fillRect/>
          </a:stretch>
        </p:blipFill>
        <p:spPr>
          <a:xfrm>
            <a:off x="0" y="0"/>
            <a:ext cx="9144000" cy="6857999"/>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sz="3600" dirty="0" smtClean="0"/>
              <a:t>1. Addressing impact and vulnerability through USP-EU/GCCA</a:t>
            </a:r>
            <a:endParaRPr lang="en-AU" sz="3600" dirty="0"/>
          </a:p>
        </p:txBody>
      </p:sp>
      <p:sp>
        <p:nvSpPr>
          <p:cNvPr id="4" name="Content Placeholder 3"/>
          <p:cNvSpPr>
            <a:spLocks noGrp="1"/>
          </p:cNvSpPr>
          <p:nvPr>
            <p:ph idx="1"/>
          </p:nvPr>
        </p:nvSpPr>
        <p:spPr/>
        <p:txBody>
          <a:bodyPr/>
          <a:lstStyle/>
          <a:p>
            <a:endParaRPr lang="en-AU" dirty="0"/>
          </a:p>
        </p:txBody>
      </p:sp>
      <p:sp>
        <p:nvSpPr>
          <p:cNvPr id="2" name="Slide Number Placeholder 1"/>
          <p:cNvSpPr>
            <a:spLocks noGrp="1"/>
          </p:cNvSpPr>
          <p:nvPr>
            <p:ph type="sldNum" sz="quarter" idx="12"/>
          </p:nvPr>
        </p:nvSpPr>
        <p:spPr/>
        <p:txBody>
          <a:bodyPr/>
          <a:lstStyle/>
          <a:p>
            <a:pPr>
              <a:defRPr/>
            </a:pPr>
            <a:fld id="{2551D8BC-E4BB-4EEC-9A0A-720F570C9D07}" type="slidenum">
              <a:rPr lang="en-US" smtClean="0">
                <a:solidFill>
                  <a:srgbClr val="000000"/>
                </a:solidFill>
              </a:rPr>
              <a:pPr>
                <a:defRPr/>
              </a:pPr>
              <a:t>4</a:t>
            </a:fld>
            <a:endParaRPr lang="en-US">
              <a:solidFill>
                <a:srgbClr val="000000"/>
              </a:solidFill>
            </a:endParaRPr>
          </a:p>
        </p:txBody>
      </p:sp>
    </p:spTree>
    <p:extLst>
      <p:ext uri="{BB962C8B-B14F-4D97-AF65-F5344CB8AC3E}">
        <p14:creationId xmlns:p14="http://schemas.microsoft.com/office/powerpoint/2010/main" val="3553054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5760"/>
            <a:ext cx="8534400" cy="1143000"/>
          </a:xfrm>
        </p:spPr>
        <p:txBody>
          <a:bodyPr/>
          <a:lstStyle/>
          <a:p>
            <a:r>
              <a:rPr lang="en-GB" dirty="0" smtClean="0"/>
              <a:t>Student Numbers</a:t>
            </a:r>
            <a:endParaRPr lang="en-GB" dirty="0"/>
          </a:p>
        </p:txBody>
      </p:sp>
      <p:sp>
        <p:nvSpPr>
          <p:cNvPr id="3" name="Content Placeholder 2"/>
          <p:cNvSpPr>
            <a:spLocks noGrp="1"/>
          </p:cNvSpPr>
          <p:nvPr>
            <p:ph idx="1"/>
          </p:nvPr>
        </p:nvSpPr>
        <p:spPr>
          <a:xfrm>
            <a:off x="395536" y="1772816"/>
            <a:ext cx="8534400" cy="4800600"/>
          </a:xfrm>
        </p:spPr>
        <p:txBody>
          <a:bodyPr/>
          <a:lstStyle/>
          <a:p>
            <a:pPr algn="just">
              <a:buNone/>
            </a:pPr>
            <a:endParaRPr lang="en-GB" sz="2600" b="1" dirty="0" smtClean="0">
              <a:solidFill>
                <a:srgbClr val="103C72"/>
              </a:solidFill>
              <a:latin typeface="Arial" charset="0"/>
              <a:cs typeface="Arial" charset="0"/>
            </a:endParaRPr>
          </a:p>
          <a:p>
            <a:pPr algn="just">
              <a:buNone/>
            </a:pPr>
            <a:endParaRPr lang="en-GB" sz="2600" b="1" dirty="0">
              <a:solidFill>
                <a:srgbClr val="103C72"/>
              </a:solidFill>
              <a:latin typeface="Arial" charset="0"/>
              <a:cs typeface="Arial" charset="0"/>
            </a:endParaRPr>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5</a:t>
            </a:fld>
            <a:endParaRPr lang="en-US">
              <a:solidFill>
                <a:srgbClr val="000000"/>
              </a:solidFill>
            </a:endParaRPr>
          </a:p>
        </p:txBody>
      </p:sp>
      <p:graphicFrame>
        <p:nvGraphicFramePr>
          <p:cNvPr id="6" name="Chart 5"/>
          <p:cNvGraphicFramePr/>
          <p:nvPr/>
        </p:nvGraphicFramePr>
        <p:xfrm>
          <a:off x="251520" y="2348880"/>
          <a:ext cx="8892480" cy="4221088"/>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2123728" y="1628800"/>
            <a:ext cx="4572000" cy="646331"/>
          </a:xfrm>
          <a:prstGeom prst="rect">
            <a:avLst/>
          </a:prstGeom>
        </p:spPr>
        <p:txBody>
          <a:bodyPr>
            <a:spAutoFit/>
          </a:bodyPr>
          <a:lstStyle/>
          <a:p>
            <a:pPr algn="ctr">
              <a:defRPr/>
            </a:pPr>
            <a:r>
              <a:rPr lang="en-US" b="1" i="1" dirty="0" smtClean="0"/>
              <a:t>Graduates: 17 </a:t>
            </a:r>
            <a:r>
              <a:rPr lang="en-US" b="1" i="1" dirty="0" err="1" smtClean="0"/>
              <a:t>MSc</a:t>
            </a:r>
            <a:r>
              <a:rPr lang="en-US" b="1" i="1" dirty="0" smtClean="0"/>
              <a:t> Climate Change (CC);  </a:t>
            </a:r>
          </a:p>
          <a:p>
            <a:pPr algn="ctr">
              <a:defRPr/>
            </a:pPr>
            <a:r>
              <a:rPr lang="en-US" b="1" i="1" dirty="0" smtClean="0"/>
              <a:t>84 with  Post graduate Diploma in CC </a:t>
            </a:r>
          </a:p>
        </p:txBody>
      </p:sp>
    </p:spTree>
    <p:extLst>
      <p:ext uri="{BB962C8B-B14F-4D97-AF65-F5344CB8AC3E}">
        <p14:creationId xmlns:p14="http://schemas.microsoft.com/office/powerpoint/2010/main" val="18455735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5760"/>
            <a:ext cx="8534400" cy="1143000"/>
          </a:xfrm>
        </p:spPr>
        <p:txBody>
          <a:bodyPr/>
          <a:lstStyle/>
          <a:p>
            <a:r>
              <a:rPr lang="en-GB" dirty="0" smtClean="0"/>
              <a:t>Courses and Lecturers</a:t>
            </a:r>
            <a:endParaRPr lang="en-GB"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6</a:t>
            </a:fld>
            <a:endParaRPr lang="en-US">
              <a:solidFill>
                <a:srgbClr val="000000"/>
              </a:solidFill>
            </a:endParaRPr>
          </a:p>
        </p:txBody>
      </p:sp>
      <p:sp>
        <p:nvSpPr>
          <p:cNvPr id="5" name="Content Placeholder 2"/>
          <p:cNvSpPr>
            <a:spLocks noGrp="1"/>
          </p:cNvSpPr>
          <p:nvPr>
            <p:ph idx="1"/>
          </p:nvPr>
        </p:nvSpPr>
        <p:spPr>
          <a:xfrm>
            <a:off x="251520" y="1773238"/>
            <a:ext cx="8678168" cy="4800600"/>
          </a:xfrm>
        </p:spPr>
        <p:txBody>
          <a:bodyPr>
            <a:noAutofit/>
          </a:bodyPr>
          <a:lstStyle/>
          <a:p>
            <a:r>
              <a:rPr lang="en-US" sz="2000" dirty="0" smtClean="0"/>
              <a:t>EV414: </a:t>
            </a:r>
            <a:r>
              <a:rPr lang="en-US" sz="2000" b="1" dirty="0" smtClean="0"/>
              <a:t>Climate Change Impacts and Vulnerability, </a:t>
            </a:r>
          </a:p>
          <a:p>
            <a:pPr marL="0" indent="0">
              <a:buNone/>
            </a:pPr>
            <a:r>
              <a:rPr lang="en-US" sz="2000" i="1" dirty="0" smtClean="0"/>
              <a:t>	Dr. Keith Morrison</a:t>
            </a:r>
          </a:p>
          <a:p>
            <a:r>
              <a:rPr lang="en-US" sz="2000" dirty="0" smtClean="0"/>
              <a:t>EV415: </a:t>
            </a:r>
            <a:r>
              <a:rPr lang="en-US" sz="2000" b="1" dirty="0" smtClean="0"/>
              <a:t>Climate Science, </a:t>
            </a:r>
          </a:p>
          <a:p>
            <a:pPr marL="0" indent="0">
              <a:buNone/>
            </a:pPr>
            <a:r>
              <a:rPr lang="en-US" sz="2000" i="1" dirty="0" smtClean="0"/>
              <a:t>	Prof. Elisabeth Holland</a:t>
            </a:r>
          </a:p>
          <a:p>
            <a:r>
              <a:rPr lang="en-US" sz="2000" dirty="0" smtClean="0"/>
              <a:t>EV 424: </a:t>
            </a:r>
            <a:r>
              <a:rPr lang="en-US" sz="2000" b="1" dirty="0" smtClean="0"/>
              <a:t>Disaster Risk Management, </a:t>
            </a:r>
          </a:p>
          <a:p>
            <a:pPr marL="0" indent="0">
              <a:buNone/>
            </a:pPr>
            <a:r>
              <a:rPr lang="en-US" sz="2000" i="1" dirty="0" smtClean="0"/>
              <a:t>	Dr. Helene Jacot Des </a:t>
            </a:r>
            <a:r>
              <a:rPr lang="en-US" sz="2000" i="1" dirty="0" err="1" smtClean="0"/>
              <a:t>Combes</a:t>
            </a:r>
            <a:r>
              <a:rPr lang="en-US" sz="2000" i="1" dirty="0" smtClean="0"/>
              <a:t> &amp; </a:t>
            </a:r>
            <a:r>
              <a:rPr lang="en-US" sz="2000" i="1" dirty="0" err="1" smtClean="0"/>
              <a:t>Vili</a:t>
            </a:r>
            <a:r>
              <a:rPr lang="en-US" sz="2000" i="1" dirty="0" smtClean="0"/>
              <a:t> </a:t>
            </a:r>
            <a:r>
              <a:rPr lang="en-US" sz="2000" i="1" dirty="0" err="1" smtClean="0"/>
              <a:t>Iese</a:t>
            </a:r>
            <a:endParaRPr lang="en-US" sz="2000" i="1" dirty="0" smtClean="0"/>
          </a:p>
          <a:p>
            <a:r>
              <a:rPr lang="en-US" sz="2000" dirty="0" smtClean="0"/>
              <a:t>EV425: </a:t>
            </a:r>
            <a:r>
              <a:rPr lang="en-US" sz="2000" b="1" dirty="0" smtClean="0"/>
              <a:t>Environmental Impact Assessment, </a:t>
            </a:r>
          </a:p>
          <a:p>
            <a:pPr marL="0" indent="0">
              <a:buNone/>
            </a:pPr>
            <a:r>
              <a:rPr lang="en-US" sz="2000" i="1" dirty="0" smtClean="0"/>
              <a:t>	Dr. Keith Morrison</a:t>
            </a:r>
          </a:p>
          <a:p>
            <a:r>
              <a:rPr lang="en-US" sz="2000" dirty="0" smtClean="0"/>
              <a:t>EV426: </a:t>
            </a:r>
            <a:r>
              <a:rPr lang="en-US" sz="2000" b="1" dirty="0" smtClean="0"/>
              <a:t>Ecosystem Based Adaptation for Climate Resilience, </a:t>
            </a:r>
          </a:p>
          <a:p>
            <a:pPr marL="0" indent="0">
              <a:buNone/>
            </a:pPr>
            <a:r>
              <a:rPr lang="en-US" sz="2000" i="1" dirty="0" smtClean="0"/>
              <a:t>	Dr. Antoine </a:t>
            </a:r>
            <a:r>
              <a:rPr lang="en-US" sz="2000" i="1" dirty="0" err="1" smtClean="0"/>
              <a:t>N’Yeurt</a:t>
            </a:r>
            <a:endParaRPr lang="en-US" sz="2000" i="1" dirty="0" smtClean="0"/>
          </a:p>
          <a:p>
            <a:r>
              <a:rPr lang="en-US" sz="2000" dirty="0" smtClean="0"/>
              <a:t>EV428: </a:t>
            </a:r>
            <a:r>
              <a:rPr lang="en-US" sz="2000" b="1" dirty="0" smtClean="0"/>
              <a:t>Tropical Meteorology, </a:t>
            </a:r>
          </a:p>
          <a:p>
            <a:pPr marL="0" indent="0">
              <a:buNone/>
            </a:pPr>
            <a:r>
              <a:rPr lang="en-US" sz="2000" i="1" dirty="0" smtClean="0"/>
              <a:t>	Prof. Elisabeth Holland &amp; Dr. </a:t>
            </a:r>
            <a:r>
              <a:rPr lang="en-US" sz="2000" i="1" dirty="0" err="1" smtClean="0"/>
              <a:t>Awnesh</a:t>
            </a:r>
            <a:r>
              <a:rPr lang="en-US" sz="2000" i="1" dirty="0" smtClean="0"/>
              <a:t> Singh</a:t>
            </a:r>
            <a:endParaRPr lang="en-US" sz="2000" i="1" dirty="0"/>
          </a:p>
        </p:txBody>
      </p:sp>
    </p:spTree>
    <p:extLst>
      <p:ext uri="{BB962C8B-B14F-4D97-AF65-F5344CB8AC3E}">
        <p14:creationId xmlns:p14="http://schemas.microsoft.com/office/powerpoint/2010/main" val="1845573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rexon677.tripod.com/picgallery/thumbnails/400x300/Mar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0092" y="3356992"/>
            <a:ext cx="2484276"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deepika photo.jpg"/>
          <p:cNvPicPr>
            <a:picLocks noChangeAspect="1"/>
          </p:cNvPicPr>
          <p:nvPr/>
        </p:nvPicPr>
        <p:blipFill>
          <a:blip r:embed="rId4" cstate="print"/>
          <a:stretch>
            <a:fillRect/>
          </a:stretch>
        </p:blipFill>
        <p:spPr>
          <a:xfrm>
            <a:off x="3275856" y="3356992"/>
            <a:ext cx="2420577" cy="3312368"/>
          </a:xfrm>
          <a:prstGeom prst="rect">
            <a:avLst/>
          </a:prstGeom>
        </p:spPr>
      </p:pic>
      <p:pic>
        <p:nvPicPr>
          <p:cNvPr id="7" name="Picture 2" descr="Kilifi"/>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94" t="1736" r="17194" b="2937"/>
          <a:stretch/>
        </p:blipFill>
        <p:spPr bwMode="auto">
          <a:xfrm>
            <a:off x="1475656" y="3356992"/>
            <a:ext cx="2307949" cy="3327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Vin (2).jpg"/>
          <p:cNvPicPr>
            <a:picLocks noChangeAspect="1"/>
          </p:cNvPicPr>
          <p:nvPr/>
        </p:nvPicPr>
        <p:blipFill rotWithShape="1">
          <a:blip r:embed="rId6" cstate="print"/>
          <a:srcRect l="-1" r="4001" b="8792"/>
          <a:stretch/>
        </p:blipFill>
        <p:spPr>
          <a:xfrm>
            <a:off x="0" y="5076072"/>
            <a:ext cx="1900513" cy="1602097"/>
          </a:xfrm>
          <a:prstGeom prst="rect">
            <a:avLst/>
          </a:prstGeom>
        </p:spPr>
      </p:pic>
      <p:sp>
        <p:nvSpPr>
          <p:cNvPr id="2" name="Title 1"/>
          <p:cNvSpPr>
            <a:spLocks noGrp="1"/>
          </p:cNvSpPr>
          <p:nvPr>
            <p:ph type="title"/>
          </p:nvPr>
        </p:nvSpPr>
        <p:spPr>
          <a:xfrm>
            <a:off x="467544" y="116632"/>
            <a:ext cx="8534400" cy="1143000"/>
          </a:xfrm>
        </p:spPr>
        <p:txBody>
          <a:bodyPr/>
          <a:lstStyle/>
          <a:p>
            <a:r>
              <a:rPr lang="en-GB" dirty="0" smtClean="0"/>
              <a:t>Some of the Alumni</a:t>
            </a:r>
            <a:endParaRPr lang="en-GB" dirty="0"/>
          </a:p>
        </p:txBody>
      </p:sp>
      <p:sp>
        <p:nvSpPr>
          <p:cNvPr id="3" name="Content Placeholder 2"/>
          <p:cNvSpPr>
            <a:spLocks noGrp="1"/>
          </p:cNvSpPr>
          <p:nvPr>
            <p:ph idx="1"/>
          </p:nvPr>
        </p:nvSpPr>
        <p:spPr>
          <a:xfrm>
            <a:off x="395536" y="1772816"/>
            <a:ext cx="8534400" cy="4800600"/>
          </a:xfrm>
        </p:spPr>
        <p:txBody>
          <a:bodyPr/>
          <a:lstStyle/>
          <a:p>
            <a:pPr algn="just">
              <a:buNone/>
            </a:pPr>
            <a:endParaRPr lang="en-GB" sz="2600" b="1" dirty="0" smtClean="0">
              <a:solidFill>
                <a:srgbClr val="FF0000"/>
              </a:solidFill>
              <a:latin typeface="Arial" charset="0"/>
              <a:cs typeface="Arial" charset="0"/>
            </a:endParaRPr>
          </a:p>
          <a:p>
            <a:pPr algn="just">
              <a:buNone/>
            </a:pPr>
            <a:endParaRPr lang="en-GB" sz="2600" b="1" dirty="0">
              <a:solidFill>
                <a:srgbClr val="103C72"/>
              </a:solidFill>
              <a:latin typeface="Arial" charset="0"/>
              <a:cs typeface="Arial" charset="0"/>
            </a:endParaRPr>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7</a:t>
            </a:fld>
            <a:endParaRPr lang="en-US">
              <a:solidFill>
                <a:srgbClr val="000000"/>
              </a:solidFill>
            </a:endParaRPr>
          </a:p>
        </p:txBody>
      </p:sp>
      <p:pic>
        <p:nvPicPr>
          <p:cNvPr id="5" name="Content Placeholder 4" descr="Mataio.jpg"/>
          <p:cNvPicPr>
            <a:picLocks noChangeAspect="1"/>
          </p:cNvPicPr>
          <p:nvPr/>
        </p:nvPicPr>
        <p:blipFill>
          <a:blip r:embed="rId7" cstate="print"/>
          <a:stretch>
            <a:fillRect/>
          </a:stretch>
        </p:blipFill>
        <p:spPr bwMode="auto">
          <a:xfrm>
            <a:off x="0" y="1556793"/>
            <a:ext cx="3023956" cy="1800199"/>
          </a:xfrm>
          <a:prstGeom prst="rect">
            <a:avLst/>
          </a:prstGeom>
          <a:noFill/>
          <a:ln w="9525">
            <a:noFill/>
            <a:miter lim="800000"/>
            <a:headEnd/>
            <a:tailEnd/>
          </a:ln>
        </p:spPr>
      </p:pic>
      <p:pic>
        <p:nvPicPr>
          <p:cNvPr id="6" name="Picture 5" descr="IMG_7554.JPG"/>
          <p:cNvPicPr>
            <a:picLocks noChangeAspect="1"/>
          </p:cNvPicPr>
          <p:nvPr/>
        </p:nvPicPr>
        <p:blipFill rotWithShape="1">
          <a:blip r:embed="rId8" cstate="print">
            <a:extLst>
              <a:ext uri="{28A0092B-C50C-407E-A947-70E740481C1C}">
                <a14:useLocalDpi xmlns:a14="http://schemas.microsoft.com/office/drawing/2010/main" val="0"/>
              </a:ext>
            </a:extLst>
          </a:blip>
          <a:srcRect l="13419" r="44674"/>
          <a:stretch/>
        </p:blipFill>
        <p:spPr>
          <a:xfrm rot="5400000">
            <a:off x="3579256" y="965361"/>
            <a:ext cx="1800201" cy="2983066"/>
          </a:xfrm>
          <a:prstGeom prst="rect">
            <a:avLst/>
          </a:prstGeom>
        </p:spPr>
      </p:pic>
      <p:pic>
        <p:nvPicPr>
          <p:cNvPr id="8" name="Picture 7" descr="Olai.JPG"/>
          <p:cNvPicPr/>
          <p:nvPr/>
        </p:nvPicPr>
        <p:blipFill>
          <a:blip r:embed="rId9" cstate="print"/>
          <a:stretch>
            <a:fillRect/>
          </a:stretch>
        </p:blipFill>
        <p:spPr>
          <a:xfrm>
            <a:off x="0" y="3356992"/>
            <a:ext cx="1904365" cy="1945640"/>
          </a:xfrm>
          <a:prstGeom prst="rect">
            <a:avLst/>
          </a:prstGeom>
        </p:spPr>
      </p:pic>
      <p:pic>
        <p:nvPicPr>
          <p:cNvPr id="9" name="Picture 2" descr="http://www.iisd.ca/oceans/icp6/pix/IMG_1546.JPG"/>
          <p:cNvPicPr>
            <a:picLocks noChangeAspect="1" noChangeArrowheads="1"/>
          </p:cNvPicPr>
          <p:nvPr/>
        </p:nvPicPr>
        <p:blipFill>
          <a:blip r:embed="rId10" cstate="email">
            <a:extLst>
              <a:ext uri="{28A0092B-C50C-407E-A947-70E740481C1C}">
                <a14:useLocalDpi xmlns:a14="http://schemas.microsoft.com/office/drawing/2010/main" val="0"/>
              </a:ext>
            </a:extLst>
          </a:blip>
          <a:srcRect t="22477" b="22477"/>
          <a:stretch>
            <a:fillRect/>
          </a:stretch>
        </p:blipFill>
        <p:spPr bwMode="auto">
          <a:xfrm>
            <a:off x="5940152" y="1556792"/>
            <a:ext cx="3255996"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Alumni Online system\Photos from Chris\Gareth Quity Big profile pic.jpg"/>
          <p:cNvPicPr>
            <a:picLocks noChangeAspect="1" noChangeArrowheads="1"/>
          </p:cNvPicPr>
          <p:nvPr/>
        </p:nvPicPr>
        <p:blipFill>
          <a:blip r:embed="rId11" cstate="print"/>
          <a:srcRect/>
          <a:stretch>
            <a:fillRect/>
          </a:stretch>
        </p:blipFill>
        <p:spPr bwMode="auto">
          <a:xfrm>
            <a:off x="7557948" y="5153095"/>
            <a:ext cx="1516265" cy="1516265"/>
          </a:xfrm>
          <a:prstGeom prst="rect">
            <a:avLst/>
          </a:prstGeom>
          <a:noFill/>
        </p:spPr>
      </p:pic>
      <p:pic>
        <p:nvPicPr>
          <p:cNvPr id="1027" name="Picture 3" descr="H:\Alumni Online system\Photos from Chris\Nicollette Goulding Big profile pic.jpg"/>
          <p:cNvPicPr>
            <a:picLocks noChangeAspect="1" noChangeArrowheads="1"/>
          </p:cNvPicPr>
          <p:nvPr/>
        </p:nvPicPr>
        <p:blipFill>
          <a:blip r:embed="rId12" cstate="print"/>
          <a:srcRect/>
          <a:stretch>
            <a:fillRect/>
          </a:stretch>
        </p:blipFill>
        <p:spPr bwMode="auto">
          <a:xfrm>
            <a:off x="7530874" y="3427643"/>
            <a:ext cx="1571084" cy="1571084"/>
          </a:xfrm>
          <a:prstGeom prst="rect">
            <a:avLst/>
          </a:prstGeom>
          <a:noFill/>
        </p:spPr>
      </p:pic>
    </p:spTree>
    <p:extLst>
      <p:ext uri="{BB962C8B-B14F-4D97-AF65-F5344CB8AC3E}">
        <p14:creationId xmlns:p14="http://schemas.microsoft.com/office/powerpoint/2010/main" val="18455735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5760"/>
            <a:ext cx="8534400" cy="1143000"/>
          </a:xfrm>
        </p:spPr>
        <p:txBody>
          <a:bodyPr/>
          <a:lstStyle/>
          <a:p>
            <a:r>
              <a:rPr lang="en-GB" dirty="0" smtClean="0"/>
              <a:t>Informal Trainings</a:t>
            </a:r>
            <a:endParaRPr lang="en-GB" dirty="0"/>
          </a:p>
        </p:txBody>
      </p:sp>
      <p:sp>
        <p:nvSpPr>
          <p:cNvPr id="3" name="Content Placeholder 2"/>
          <p:cNvSpPr>
            <a:spLocks noGrp="1"/>
          </p:cNvSpPr>
          <p:nvPr>
            <p:ph idx="1"/>
          </p:nvPr>
        </p:nvSpPr>
        <p:spPr>
          <a:xfrm>
            <a:off x="395536" y="1772816"/>
            <a:ext cx="8534400" cy="4800600"/>
          </a:xfrm>
        </p:spPr>
        <p:txBody>
          <a:bodyPr/>
          <a:lstStyle/>
          <a:p>
            <a:pPr>
              <a:buNone/>
            </a:pPr>
            <a:r>
              <a:rPr lang="en-GB" sz="2600" b="1" dirty="0" smtClean="0">
                <a:solidFill>
                  <a:srgbClr val="103C72"/>
                </a:solidFill>
                <a:latin typeface="Arial" charset="0"/>
                <a:cs typeface="Arial" charset="0"/>
              </a:rPr>
              <a:t>Regional: </a:t>
            </a:r>
          </a:p>
          <a:p>
            <a:pPr>
              <a:buNone/>
            </a:pPr>
            <a:r>
              <a:rPr lang="en-GB" sz="2600" i="1" dirty="0" smtClean="0">
                <a:solidFill>
                  <a:srgbClr val="103C72"/>
                </a:solidFill>
                <a:latin typeface="Arial" charset="0"/>
                <a:cs typeface="Arial" charset="0"/>
              </a:rPr>
              <a:t>2 workshops with 15 In-country coordinators trained</a:t>
            </a:r>
            <a:endParaRPr lang="en-GB" sz="2600" b="1" dirty="0" smtClean="0">
              <a:solidFill>
                <a:srgbClr val="103C72"/>
              </a:solidFill>
              <a:latin typeface="Arial" charset="0"/>
              <a:cs typeface="Arial" charset="0"/>
            </a:endParaRPr>
          </a:p>
          <a:p>
            <a:pPr>
              <a:buNone/>
            </a:pPr>
            <a:endParaRPr lang="en-GB" sz="2600" b="1" dirty="0" smtClean="0">
              <a:solidFill>
                <a:srgbClr val="103C72"/>
              </a:solidFill>
              <a:latin typeface="Arial" charset="0"/>
              <a:cs typeface="Arial" charset="0"/>
            </a:endParaRPr>
          </a:p>
          <a:p>
            <a:pPr>
              <a:buNone/>
            </a:pPr>
            <a:r>
              <a:rPr lang="en-GB" sz="2600" b="1" dirty="0" smtClean="0">
                <a:solidFill>
                  <a:srgbClr val="103C72"/>
                </a:solidFill>
                <a:latin typeface="Arial" charset="0"/>
                <a:cs typeface="Arial" charset="0"/>
              </a:rPr>
              <a:t>Sub-regional: </a:t>
            </a:r>
          </a:p>
          <a:p>
            <a:pPr>
              <a:buNone/>
            </a:pPr>
            <a:r>
              <a:rPr lang="en-GB" sz="2600" i="1" dirty="0" smtClean="0">
                <a:solidFill>
                  <a:srgbClr val="103C72"/>
                </a:solidFill>
                <a:latin typeface="Arial" charset="0"/>
                <a:cs typeface="Arial" charset="0"/>
              </a:rPr>
              <a:t>5 workshops with 212 locals trained</a:t>
            </a:r>
          </a:p>
          <a:p>
            <a:pPr>
              <a:buNone/>
            </a:pPr>
            <a:endParaRPr lang="en-GB" sz="2600" b="1" dirty="0" smtClean="0">
              <a:solidFill>
                <a:srgbClr val="103C72"/>
              </a:solidFill>
              <a:latin typeface="Arial" charset="0"/>
              <a:cs typeface="Arial" charset="0"/>
            </a:endParaRPr>
          </a:p>
          <a:p>
            <a:pPr>
              <a:buNone/>
            </a:pPr>
            <a:r>
              <a:rPr lang="en-GB" sz="2600" b="1" dirty="0" smtClean="0">
                <a:solidFill>
                  <a:srgbClr val="103C72"/>
                </a:solidFill>
                <a:latin typeface="Arial" charset="0"/>
                <a:cs typeface="Arial" charset="0"/>
              </a:rPr>
              <a:t>National: </a:t>
            </a:r>
          </a:p>
          <a:p>
            <a:pPr>
              <a:buNone/>
            </a:pPr>
            <a:r>
              <a:rPr lang="en-GB" sz="2600" i="1" dirty="0" smtClean="0">
                <a:solidFill>
                  <a:srgbClr val="103C72"/>
                </a:solidFill>
                <a:latin typeface="Arial" charset="0"/>
                <a:cs typeface="Arial" charset="0"/>
              </a:rPr>
              <a:t>15 trainings with 516 locals trained</a:t>
            </a:r>
          </a:p>
          <a:p>
            <a:pPr>
              <a:buNone/>
            </a:pPr>
            <a:endParaRPr lang="en-GB" sz="2600" b="1" dirty="0" smtClean="0">
              <a:solidFill>
                <a:srgbClr val="103C72"/>
              </a:solidFill>
              <a:latin typeface="Arial" charset="0"/>
              <a:cs typeface="Arial" charset="0"/>
            </a:endParaRPr>
          </a:p>
          <a:p>
            <a:pPr algn="just">
              <a:buNone/>
            </a:pPr>
            <a:endParaRPr lang="en-GB" sz="2600" b="1" dirty="0" smtClean="0">
              <a:solidFill>
                <a:srgbClr val="103C72"/>
              </a:solidFill>
              <a:latin typeface="Arial" charset="0"/>
              <a:cs typeface="Arial" charset="0"/>
            </a:endParaRPr>
          </a:p>
          <a:p>
            <a:pPr algn="just">
              <a:buNone/>
            </a:pPr>
            <a:endParaRPr lang="en-GB" sz="2600" b="1" dirty="0">
              <a:solidFill>
                <a:srgbClr val="103C72"/>
              </a:solidFill>
              <a:latin typeface="Arial" charset="0"/>
              <a:cs typeface="Arial" charset="0"/>
            </a:endParaRPr>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8</a:t>
            </a:fld>
            <a:endParaRPr lang="en-US">
              <a:solidFill>
                <a:srgbClr val="000000"/>
              </a:solidFill>
            </a:endParaRPr>
          </a:p>
        </p:txBody>
      </p:sp>
    </p:spTree>
    <p:extLst>
      <p:ext uri="{BB962C8B-B14F-4D97-AF65-F5344CB8AC3E}">
        <p14:creationId xmlns:p14="http://schemas.microsoft.com/office/powerpoint/2010/main" val="18455735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97768"/>
            <a:ext cx="8534400" cy="1143000"/>
          </a:xfrm>
        </p:spPr>
        <p:txBody>
          <a:bodyPr/>
          <a:lstStyle/>
          <a:p>
            <a:r>
              <a:rPr lang="en-GB" dirty="0" smtClean="0"/>
              <a:t>Selected Publications</a:t>
            </a:r>
            <a:endParaRPr lang="en-GB" dirty="0"/>
          </a:p>
        </p:txBody>
      </p:sp>
      <p:sp>
        <p:nvSpPr>
          <p:cNvPr id="3" name="Content Placeholder 2"/>
          <p:cNvSpPr>
            <a:spLocks noGrp="1"/>
          </p:cNvSpPr>
          <p:nvPr>
            <p:ph idx="1"/>
          </p:nvPr>
        </p:nvSpPr>
        <p:spPr>
          <a:xfrm>
            <a:off x="395536" y="1772816"/>
            <a:ext cx="8534400" cy="4800600"/>
          </a:xfrm>
        </p:spPr>
        <p:txBody>
          <a:bodyPr/>
          <a:lstStyle/>
          <a:p>
            <a:pPr>
              <a:buNone/>
            </a:pPr>
            <a:r>
              <a:rPr lang="en-GB" sz="1600" b="1" dirty="0" smtClean="0">
                <a:solidFill>
                  <a:srgbClr val="103C72"/>
                </a:solidFill>
                <a:latin typeface="Arial" charset="0"/>
                <a:cs typeface="Arial" charset="0"/>
              </a:rPr>
              <a:t>Climate Change, Sea Level Rise and Coastal Biodiversity of </a:t>
            </a:r>
            <a:r>
              <a:rPr lang="en-GB" sz="1600" b="1" dirty="0" err="1" smtClean="0">
                <a:solidFill>
                  <a:srgbClr val="103C72"/>
                </a:solidFill>
                <a:latin typeface="Arial" charset="0"/>
                <a:cs typeface="Arial" charset="0"/>
              </a:rPr>
              <a:t>Gizo</a:t>
            </a:r>
            <a:r>
              <a:rPr lang="en-GB" sz="1600" b="1" dirty="0" smtClean="0">
                <a:solidFill>
                  <a:srgbClr val="103C72"/>
                </a:solidFill>
                <a:latin typeface="Arial" charset="0"/>
                <a:cs typeface="Arial" charset="0"/>
              </a:rPr>
              <a:t> Island: Impacts, Role and Adaptation – Mary </a:t>
            </a:r>
            <a:r>
              <a:rPr lang="en-GB" sz="1600" b="1" dirty="0" err="1" smtClean="0">
                <a:solidFill>
                  <a:srgbClr val="103C72"/>
                </a:solidFill>
                <a:latin typeface="Arial" charset="0"/>
                <a:cs typeface="Arial" charset="0"/>
              </a:rPr>
              <a:t>Tahu</a:t>
            </a:r>
            <a:r>
              <a:rPr lang="en-GB" sz="1600" b="1" dirty="0" smtClean="0">
                <a:solidFill>
                  <a:srgbClr val="103C72"/>
                </a:solidFill>
                <a:latin typeface="Arial" charset="0"/>
                <a:cs typeface="Arial" charset="0"/>
              </a:rPr>
              <a:t>, MSc Alumni</a:t>
            </a:r>
          </a:p>
          <a:p>
            <a:pPr>
              <a:buNone/>
            </a:pPr>
            <a:r>
              <a:rPr lang="en-GB" sz="1600" b="1" dirty="0" smtClean="0">
                <a:solidFill>
                  <a:srgbClr val="103C72"/>
                </a:solidFill>
                <a:latin typeface="Arial" charset="0"/>
                <a:cs typeface="Arial" charset="0"/>
              </a:rPr>
              <a:t>Assessment of climate change impacts on Urban Water Security: A case study of the Nadi-</a:t>
            </a:r>
            <a:r>
              <a:rPr lang="en-GB" sz="1600" b="1" dirty="0" err="1" smtClean="0">
                <a:solidFill>
                  <a:srgbClr val="103C72"/>
                </a:solidFill>
                <a:latin typeface="Arial" charset="0"/>
                <a:cs typeface="Arial" charset="0"/>
              </a:rPr>
              <a:t>Lautoka</a:t>
            </a:r>
            <a:r>
              <a:rPr lang="en-GB" sz="1600" b="1" dirty="0" smtClean="0">
                <a:solidFill>
                  <a:srgbClr val="103C72"/>
                </a:solidFill>
                <a:latin typeface="Arial" charset="0"/>
                <a:cs typeface="Arial" charset="0"/>
              </a:rPr>
              <a:t> Urban Areas in Fiji – Linda Yuen, MSc Alumni</a:t>
            </a:r>
          </a:p>
          <a:p>
            <a:pPr>
              <a:buNone/>
            </a:pPr>
            <a:r>
              <a:rPr lang="en-GB" sz="1600" b="1" dirty="0" smtClean="0">
                <a:solidFill>
                  <a:srgbClr val="103C72"/>
                </a:solidFill>
                <a:latin typeface="Arial" charset="0"/>
                <a:cs typeface="Arial" charset="0"/>
              </a:rPr>
              <a:t>Assessing the Ecological Impact of Climate Change on Root Crop production in High Islands: A case study of Santa Isabel, Solomon Islands – Gareth </a:t>
            </a:r>
            <a:r>
              <a:rPr lang="en-GB" sz="1600" b="1" dirty="0" err="1" smtClean="0">
                <a:solidFill>
                  <a:srgbClr val="103C72"/>
                </a:solidFill>
                <a:latin typeface="Arial" charset="0"/>
                <a:cs typeface="Arial" charset="0"/>
              </a:rPr>
              <a:t>Quity</a:t>
            </a:r>
            <a:r>
              <a:rPr lang="en-GB" sz="1600" b="1" dirty="0" smtClean="0">
                <a:solidFill>
                  <a:srgbClr val="103C72"/>
                </a:solidFill>
                <a:latin typeface="Arial" charset="0"/>
                <a:cs typeface="Arial" charset="0"/>
              </a:rPr>
              <a:t>, MSc Alumni</a:t>
            </a:r>
          </a:p>
          <a:p>
            <a:pPr>
              <a:buNone/>
            </a:pPr>
            <a:r>
              <a:rPr lang="en-GB" sz="1600" b="1" dirty="0" smtClean="0">
                <a:solidFill>
                  <a:srgbClr val="103C72"/>
                </a:solidFill>
                <a:latin typeface="Arial" charset="0"/>
                <a:cs typeface="Arial" charset="0"/>
              </a:rPr>
              <a:t>Vulnerability and Impacts of Climate Change on food Crops in raised atoll communities: A case study of Bellona community in Solomon Islands – Joseph </a:t>
            </a:r>
            <a:r>
              <a:rPr lang="en-GB" sz="1600" b="1" dirty="0" err="1" smtClean="0">
                <a:solidFill>
                  <a:srgbClr val="103C72"/>
                </a:solidFill>
                <a:latin typeface="Arial" charset="0"/>
                <a:cs typeface="Arial" charset="0"/>
              </a:rPr>
              <a:t>Maeke</a:t>
            </a:r>
            <a:r>
              <a:rPr lang="en-GB" sz="1600" b="1" dirty="0" smtClean="0">
                <a:solidFill>
                  <a:srgbClr val="103C72"/>
                </a:solidFill>
                <a:latin typeface="Arial" charset="0"/>
                <a:cs typeface="Arial" charset="0"/>
              </a:rPr>
              <a:t>, MSc Alumni</a:t>
            </a:r>
          </a:p>
          <a:p>
            <a:pPr>
              <a:buNone/>
            </a:pPr>
            <a:r>
              <a:rPr lang="en-GB" sz="1600" b="1" dirty="0" smtClean="0">
                <a:solidFill>
                  <a:srgbClr val="103C72"/>
                </a:solidFill>
                <a:latin typeface="Arial" charset="0"/>
                <a:cs typeface="Arial" charset="0"/>
              </a:rPr>
              <a:t>Assessing the Impact of Climate Change on Cultivated </a:t>
            </a:r>
            <a:r>
              <a:rPr lang="en-GB" sz="1600" b="1" dirty="0" err="1" smtClean="0">
                <a:solidFill>
                  <a:srgbClr val="103C72"/>
                </a:solidFill>
                <a:latin typeface="Arial" charset="0"/>
                <a:cs typeface="Arial" charset="0"/>
              </a:rPr>
              <a:t>Pulaka</a:t>
            </a:r>
            <a:r>
              <a:rPr lang="en-GB" sz="1600" b="1" dirty="0" smtClean="0">
                <a:solidFill>
                  <a:srgbClr val="103C72"/>
                </a:solidFill>
                <a:latin typeface="Arial" charset="0"/>
                <a:cs typeface="Arial" charset="0"/>
              </a:rPr>
              <a:t> </a:t>
            </a:r>
            <a:r>
              <a:rPr lang="en-GB" sz="1600" b="1" i="1" dirty="0" smtClean="0">
                <a:solidFill>
                  <a:srgbClr val="103C72"/>
                </a:solidFill>
                <a:latin typeface="Arial" charset="0"/>
                <a:cs typeface="Arial" charset="0"/>
              </a:rPr>
              <a:t>(</a:t>
            </a:r>
            <a:r>
              <a:rPr lang="en-GB" sz="1600" b="1" i="1" dirty="0" err="1" smtClean="0">
                <a:solidFill>
                  <a:srgbClr val="103C72"/>
                </a:solidFill>
                <a:latin typeface="Arial" charset="0"/>
                <a:cs typeface="Arial" charset="0"/>
              </a:rPr>
              <a:t>Cyrtosperma</a:t>
            </a:r>
            <a:r>
              <a:rPr lang="en-GB" sz="1600" b="1" i="1" dirty="0" smtClean="0">
                <a:solidFill>
                  <a:srgbClr val="103C72"/>
                </a:solidFill>
                <a:latin typeface="Arial" charset="0"/>
                <a:cs typeface="Arial" charset="0"/>
              </a:rPr>
              <a:t> </a:t>
            </a:r>
            <a:r>
              <a:rPr lang="en-GB" sz="1600" b="1" i="1" dirty="0" err="1" smtClean="0">
                <a:solidFill>
                  <a:srgbClr val="103C72"/>
                </a:solidFill>
                <a:latin typeface="Arial" charset="0"/>
                <a:cs typeface="Arial" charset="0"/>
              </a:rPr>
              <a:t>chamissionis</a:t>
            </a:r>
            <a:r>
              <a:rPr lang="en-GB" sz="1600" b="1" i="1" dirty="0" smtClean="0">
                <a:solidFill>
                  <a:srgbClr val="103C72"/>
                </a:solidFill>
                <a:latin typeface="Arial" charset="0"/>
                <a:cs typeface="Arial" charset="0"/>
              </a:rPr>
              <a:t>)</a:t>
            </a:r>
            <a:r>
              <a:rPr lang="en-GB" sz="1600" b="1" dirty="0" smtClean="0">
                <a:solidFill>
                  <a:srgbClr val="103C72"/>
                </a:solidFill>
                <a:latin typeface="Arial" charset="0"/>
                <a:cs typeface="Arial" charset="0"/>
              </a:rPr>
              <a:t> in Tuvalu – Mataio Tekinene, MSc Alumni</a:t>
            </a:r>
          </a:p>
          <a:p>
            <a:pPr>
              <a:buNone/>
            </a:pPr>
            <a:r>
              <a:rPr lang="en-GB" sz="1600" b="1" dirty="0" smtClean="0">
                <a:solidFill>
                  <a:srgbClr val="103C72"/>
                </a:solidFill>
                <a:latin typeface="Arial" charset="0"/>
                <a:cs typeface="Arial" charset="0"/>
              </a:rPr>
              <a:t>Gender Analysis of Climate Change Mitigation and Adaptation related to Domestic Energy provision and use in four Pacific communities – </a:t>
            </a:r>
            <a:r>
              <a:rPr lang="en-GB" sz="1600" b="1" dirty="0" err="1" smtClean="0">
                <a:solidFill>
                  <a:srgbClr val="103C72"/>
                </a:solidFill>
                <a:latin typeface="Arial" charset="0"/>
                <a:cs typeface="Arial" charset="0"/>
              </a:rPr>
              <a:t>Ranjila</a:t>
            </a:r>
            <a:r>
              <a:rPr lang="en-GB" sz="1600" b="1" dirty="0" smtClean="0">
                <a:solidFill>
                  <a:srgbClr val="103C72"/>
                </a:solidFill>
                <a:latin typeface="Arial" charset="0"/>
                <a:cs typeface="Arial" charset="0"/>
              </a:rPr>
              <a:t> Singh, MSc Alumni</a:t>
            </a:r>
          </a:p>
          <a:p>
            <a:pPr algn="just">
              <a:buNone/>
            </a:pPr>
            <a:endParaRPr lang="en-GB" sz="2600" b="1" dirty="0" smtClean="0">
              <a:solidFill>
                <a:srgbClr val="103C72"/>
              </a:solidFill>
              <a:latin typeface="Arial" charset="0"/>
              <a:cs typeface="Arial" charset="0"/>
            </a:endParaRPr>
          </a:p>
          <a:p>
            <a:pPr algn="just">
              <a:buNone/>
            </a:pPr>
            <a:endParaRPr lang="en-GB" sz="2600" b="1" dirty="0">
              <a:solidFill>
                <a:srgbClr val="103C72"/>
              </a:solidFill>
              <a:latin typeface="Arial" charset="0"/>
              <a:cs typeface="Arial" charset="0"/>
            </a:endParaRPr>
          </a:p>
        </p:txBody>
      </p:sp>
    </p:spTree>
    <p:extLst>
      <p:ext uri="{BB962C8B-B14F-4D97-AF65-F5344CB8AC3E}">
        <p14:creationId xmlns:p14="http://schemas.microsoft.com/office/powerpoint/2010/main" val="1845573563"/>
      </p:ext>
    </p:extLst>
  </p:cSld>
  <p:clrMapOvr>
    <a:masterClrMapping/>
  </p:clrMapOvr>
  <p:timing>
    <p:tnLst>
      <p:par>
        <p:cTn id="1" dur="indefinite" restart="never" nodeType="tmRoot"/>
      </p:par>
    </p:tnLst>
  </p:timing>
</p:sld>
</file>

<file path=ppt/theme/theme1.xml><?xml version="1.0" encoding="utf-8"?>
<a:theme xmlns:a="http://schemas.openxmlformats.org/drawingml/2006/main" name="Intra-ACP GCCA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Intra-ACP GCCA template</Template>
  <TotalTime>5004</TotalTime>
  <Words>779</Words>
  <Application>Microsoft Office PowerPoint</Application>
  <PresentationFormat>On-screen Show (4:3)</PresentationFormat>
  <Paragraphs>138</Paragraphs>
  <Slides>25</Slides>
  <Notes>3</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Intra-ACP GCCA template</vt:lpstr>
      <vt:lpstr>PowerPoint Presentation</vt:lpstr>
      <vt:lpstr>Outline of Presentation</vt:lpstr>
      <vt:lpstr>PowerPoint Presentation</vt:lpstr>
      <vt:lpstr>1. Addressing impact and vulnerability through USP-EU/GCCA</vt:lpstr>
      <vt:lpstr>Student Numbers</vt:lpstr>
      <vt:lpstr>Courses and Lecturers</vt:lpstr>
      <vt:lpstr>Some of the Alumni</vt:lpstr>
      <vt:lpstr>Informal Trainings</vt:lpstr>
      <vt:lpstr>Selected Publications</vt:lpstr>
      <vt:lpstr>Best practices</vt:lpstr>
      <vt:lpstr>The seven ‘C”s</vt:lpstr>
      <vt:lpstr>2. Addressing impact and vulnerability in outlying islands – SPC-GCCA: PSIS</vt:lpstr>
      <vt:lpstr>Why target outlying islands?</vt:lpstr>
      <vt:lpstr>Federated States of Micronesia</vt:lpstr>
      <vt:lpstr>Niue</vt:lpstr>
      <vt:lpstr>Ailinglaplap, Marshall Islands</vt:lpstr>
      <vt:lpstr>3. Addressing impact and vulnerability through SPREP</vt:lpstr>
      <vt:lpstr>Partnership in ecosystem-based adaptation and climate change vulnerability in Choiseul</vt:lpstr>
      <vt:lpstr>PowerPoint Presentation</vt:lpstr>
      <vt:lpstr>Adaptation Options</vt:lpstr>
      <vt:lpstr>PowerPoint Presentation</vt:lpstr>
      <vt:lpstr>PowerPoint Presentation</vt:lpstr>
      <vt:lpstr>Tools and Publications</vt:lpstr>
      <vt:lpstr>Integrated Vulnerability and Adaptation Assessment Abayang Whole of Island Approach </vt:lpstr>
      <vt:lpstr>PowerPoint Presentation</vt:lpstr>
    </vt:vector>
  </TitlesOfParts>
  <Company>SAFEGE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GCCA Intra-ACP</dc:creator>
  <cp:lastModifiedBy>Gillian Cambers</cp:lastModifiedBy>
  <cp:revision>328</cp:revision>
  <dcterms:created xsi:type="dcterms:W3CDTF">2013-07-18T15:28:40Z</dcterms:created>
  <dcterms:modified xsi:type="dcterms:W3CDTF">2014-05-05T07:34:02Z</dcterms:modified>
</cp:coreProperties>
</file>